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26" r:id="rId3"/>
    <p:sldId id="267" r:id="rId4"/>
    <p:sldId id="327" r:id="rId5"/>
    <p:sldId id="328" r:id="rId6"/>
    <p:sldId id="329" r:id="rId7"/>
    <p:sldId id="330" r:id="rId8"/>
    <p:sldId id="332" r:id="rId9"/>
    <p:sldId id="352" r:id="rId10"/>
    <p:sldId id="339" r:id="rId11"/>
    <p:sldId id="359" r:id="rId12"/>
    <p:sldId id="341" r:id="rId13"/>
    <p:sldId id="340" r:id="rId14"/>
    <p:sldId id="357" r:id="rId15"/>
    <p:sldId id="342" r:id="rId16"/>
    <p:sldId id="353" r:id="rId17"/>
    <p:sldId id="334" r:id="rId18"/>
    <p:sldId id="358" r:id="rId19"/>
    <p:sldId id="343" r:id="rId20"/>
    <p:sldId id="346" r:id="rId21"/>
    <p:sldId id="338" r:id="rId22"/>
    <p:sldId id="360" r:id="rId23"/>
    <p:sldId id="344" r:id="rId24"/>
    <p:sldId id="347" r:id="rId25"/>
    <p:sldId id="337" r:id="rId26"/>
    <p:sldId id="361" r:id="rId27"/>
    <p:sldId id="345" r:id="rId28"/>
    <p:sldId id="348" r:id="rId29"/>
    <p:sldId id="356" r:id="rId30"/>
    <p:sldId id="355" r:id="rId31"/>
    <p:sldId id="362" r:id="rId32"/>
    <p:sldId id="322" r:id="rId3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E86D1F"/>
    <a:srgbClr val="E0571A"/>
    <a:srgbClr val="F7C5A1"/>
    <a:srgbClr val="E6E7E8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08" d="100"/>
          <a:sy n="108" d="100"/>
        </p:scale>
        <p:origin x="51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F41B3-6B61-41A2-A7AD-F31B668CBFC1}" type="datetimeFigureOut">
              <a:rPr lang="en-GB" smtClean="0"/>
              <a:t>27/09/2016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43267-F594-4ABA-8C22-CFB7BE58D6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92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229-D486-424B-B0DD-9EA9A57CDD9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8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E86D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E86D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E86D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456363"/>
            <a:ext cx="8089399" cy="466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E86D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300" y="1559917"/>
            <a:ext cx="8089399" cy="3556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mytoptweet.com/" TargetMode="External"/><Relationship Id="rId3" Type="http://schemas.openxmlformats.org/officeDocument/2006/relationships/hyperlink" Target="http://hashtagify.me/" TargetMode="External"/><Relationship Id="rId7" Type="http://schemas.openxmlformats.org/officeDocument/2006/relationships/hyperlink" Target="http://bluenod.com/" TargetMode="External"/><Relationship Id="rId2" Type="http://schemas.openxmlformats.org/officeDocument/2006/relationships/hyperlink" Target="https://www.socialran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wayy.co/#content" TargetMode="External"/><Relationship Id="rId5" Type="http://schemas.openxmlformats.org/officeDocument/2006/relationships/hyperlink" Target="http://blog.digg.com/post/91454524841/digg-deeper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app.buzzsumo.com/top-content" TargetMode="External"/><Relationship Id="rId9" Type="http://schemas.openxmlformats.org/officeDocument/2006/relationships/hyperlink" Target="http://www.trendspottr.com/welcome.php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157" y="1179156"/>
            <a:ext cx="5487670" cy="748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pc="-25" dirty="0"/>
              <a:t>Introduction to Social Selling</a:t>
            </a:r>
            <a:endParaRPr spc="-15" dirty="0"/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GB" sz="1700" b="0" dirty="0">
                <a:solidFill>
                  <a:schemeClr val="tx1"/>
                </a:solidFill>
              </a:rPr>
              <a:t>September </a:t>
            </a:r>
            <a:r>
              <a:rPr sz="1700" b="0" spc="-25" dirty="0">
                <a:solidFill>
                  <a:schemeClr val="tx1"/>
                </a:solidFill>
                <a:latin typeface="Arial"/>
                <a:cs typeface="Arial"/>
              </a:rPr>
              <a:t>2016</a:t>
            </a:r>
            <a:endParaRPr sz="17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911" y="2475944"/>
            <a:ext cx="8642181" cy="4386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943562" y="567293"/>
            <a:ext cx="208915" cy="159385"/>
          </a:xfrm>
          <a:custGeom>
            <a:avLst/>
            <a:gdLst/>
            <a:ahLst/>
            <a:cxnLst/>
            <a:rect l="l" t="t" r="r" b="b"/>
            <a:pathLst>
              <a:path w="208914" h="159384">
                <a:moveTo>
                  <a:pt x="25526" y="0"/>
                </a:moveTo>
                <a:lnTo>
                  <a:pt x="0" y="0"/>
                </a:lnTo>
                <a:lnTo>
                  <a:pt x="48158" y="159346"/>
                </a:lnTo>
                <a:lnTo>
                  <a:pt x="69494" y="159346"/>
                </a:lnTo>
                <a:lnTo>
                  <a:pt x="79744" y="123469"/>
                </a:lnTo>
                <a:lnTo>
                  <a:pt x="60769" y="123469"/>
                </a:lnTo>
                <a:lnTo>
                  <a:pt x="57213" y="108927"/>
                </a:lnTo>
                <a:lnTo>
                  <a:pt x="25526" y="0"/>
                </a:lnTo>
                <a:close/>
              </a:path>
              <a:path w="208914" h="159384">
                <a:moveTo>
                  <a:pt x="126656" y="36855"/>
                </a:moveTo>
                <a:lnTo>
                  <a:pt x="103758" y="36855"/>
                </a:lnTo>
                <a:lnTo>
                  <a:pt x="107632" y="51396"/>
                </a:lnTo>
                <a:lnTo>
                  <a:pt x="139953" y="159346"/>
                </a:lnTo>
                <a:lnTo>
                  <a:pt x="161277" y="159346"/>
                </a:lnTo>
                <a:lnTo>
                  <a:pt x="171781" y="124117"/>
                </a:lnTo>
                <a:lnTo>
                  <a:pt x="151904" y="124117"/>
                </a:lnTo>
                <a:lnTo>
                  <a:pt x="148348" y="109893"/>
                </a:lnTo>
                <a:lnTo>
                  <a:pt x="126656" y="36855"/>
                </a:lnTo>
                <a:close/>
              </a:path>
              <a:path w="208914" h="159384">
                <a:moveTo>
                  <a:pt x="208787" y="0"/>
                </a:moveTo>
                <a:lnTo>
                  <a:pt x="187134" y="0"/>
                </a:lnTo>
                <a:lnTo>
                  <a:pt x="156108" y="110540"/>
                </a:lnTo>
                <a:lnTo>
                  <a:pt x="151904" y="124117"/>
                </a:lnTo>
                <a:lnTo>
                  <a:pt x="171781" y="124117"/>
                </a:lnTo>
                <a:lnTo>
                  <a:pt x="208787" y="0"/>
                </a:lnTo>
                <a:close/>
              </a:path>
              <a:path w="208914" h="159384">
                <a:moveTo>
                  <a:pt x="115709" y="0"/>
                </a:moveTo>
                <a:lnTo>
                  <a:pt x="95021" y="0"/>
                </a:lnTo>
                <a:lnTo>
                  <a:pt x="64642" y="108927"/>
                </a:lnTo>
                <a:lnTo>
                  <a:pt x="60769" y="123469"/>
                </a:lnTo>
                <a:lnTo>
                  <a:pt x="79744" y="123469"/>
                </a:lnTo>
                <a:lnTo>
                  <a:pt x="100520" y="50749"/>
                </a:lnTo>
                <a:lnTo>
                  <a:pt x="103758" y="36855"/>
                </a:lnTo>
                <a:lnTo>
                  <a:pt x="126656" y="36855"/>
                </a:lnTo>
                <a:lnTo>
                  <a:pt x="115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168176" y="511070"/>
            <a:ext cx="128270" cy="215900"/>
          </a:xfrm>
          <a:custGeom>
            <a:avLst/>
            <a:gdLst/>
            <a:ahLst/>
            <a:cxnLst/>
            <a:rect l="l" t="t" r="r" b="b"/>
            <a:pathLst>
              <a:path w="128270" h="215900">
                <a:moveTo>
                  <a:pt x="24244" y="0"/>
                </a:moveTo>
                <a:lnTo>
                  <a:pt x="0" y="0"/>
                </a:lnTo>
                <a:lnTo>
                  <a:pt x="0" y="215569"/>
                </a:lnTo>
                <a:lnTo>
                  <a:pt x="25209" y="215569"/>
                </a:lnTo>
                <a:lnTo>
                  <a:pt x="25209" y="106654"/>
                </a:lnTo>
                <a:lnTo>
                  <a:pt x="35690" y="93562"/>
                </a:lnTo>
                <a:lnTo>
                  <a:pt x="42595" y="87591"/>
                </a:lnTo>
                <a:lnTo>
                  <a:pt x="24244" y="87591"/>
                </a:lnTo>
                <a:lnTo>
                  <a:pt x="24244" y="0"/>
                </a:lnTo>
                <a:close/>
              </a:path>
              <a:path w="128270" h="215900">
                <a:moveTo>
                  <a:pt x="121332" y="74333"/>
                </a:moveTo>
                <a:lnTo>
                  <a:pt x="76606" y="74333"/>
                </a:lnTo>
                <a:lnTo>
                  <a:pt x="87459" y="76048"/>
                </a:lnTo>
                <a:lnTo>
                  <a:pt x="95586" y="81278"/>
                </a:lnTo>
                <a:lnTo>
                  <a:pt x="100684" y="90144"/>
                </a:lnTo>
                <a:lnTo>
                  <a:pt x="102450" y="102768"/>
                </a:lnTo>
                <a:lnTo>
                  <a:pt x="102450" y="215569"/>
                </a:lnTo>
                <a:lnTo>
                  <a:pt x="127660" y="215569"/>
                </a:lnTo>
                <a:lnTo>
                  <a:pt x="127660" y="100825"/>
                </a:lnTo>
                <a:lnTo>
                  <a:pt x="125337" y="82361"/>
                </a:lnTo>
                <a:lnTo>
                  <a:pt x="121332" y="74333"/>
                </a:lnTo>
                <a:close/>
              </a:path>
              <a:path w="128270" h="215900">
                <a:moveTo>
                  <a:pt x="83705" y="53327"/>
                </a:moveTo>
                <a:lnTo>
                  <a:pt x="63325" y="56362"/>
                </a:lnTo>
                <a:lnTo>
                  <a:pt x="46702" y="64277"/>
                </a:lnTo>
                <a:lnTo>
                  <a:pt x="33715" y="75283"/>
                </a:lnTo>
                <a:lnTo>
                  <a:pt x="24244" y="87591"/>
                </a:lnTo>
                <a:lnTo>
                  <a:pt x="42595" y="87591"/>
                </a:lnTo>
                <a:lnTo>
                  <a:pt x="47507" y="83345"/>
                </a:lnTo>
                <a:lnTo>
                  <a:pt x="61024" y="76702"/>
                </a:lnTo>
                <a:lnTo>
                  <a:pt x="76606" y="74333"/>
                </a:lnTo>
                <a:lnTo>
                  <a:pt x="121332" y="74333"/>
                </a:lnTo>
                <a:lnTo>
                  <a:pt x="117803" y="67260"/>
                </a:lnTo>
                <a:lnTo>
                  <a:pt x="104209" y="57068"/>
                </a:lnTo>
                <a:lnTo>
                  <a:pt x="83705" y="53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332687" y="567296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46"/>
                </a:lnTo>
              </a:path>
            </a:pathLst>
          </a:custGeom>
          <a:ln w="25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318774" y="524960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70" y="0"/>
                </a:lnTo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360793" y="525608"/>
            <a:ext cx="95885" cy="203835"/>
          </a:xfrm>
          <a:custGeom>
            <a:avLst/>
            <a:gdLst/>
            <a:ahLst/>
            <a:cxnLst/>
            <a:rect l="l" t="t" r="r" b="b"/>
            <a:pathLst>
              <a:path w="95885" h="203834">
                <a:moveTo>
                  <a:pt x="50419" y="61734"/>
                </a:moveTo>
                <a:lnTo>
                  <a:pt x="25857" y="61734"/>
                </a:lnTo>
                <a:lnTo>
                  <a:pt x="25857" y="157073"/>
                </a:lnTo>
                <a:lnTo>
                  <a:pt x="28701" y="178205"/>
                </a:lnTo>
                <a:lnTo>
                  <a:pt x="36969" y="192551"/>
                </a:lnTo>
                <a:lnTo>
                  <a:pt x="50267" y="200714"/>
                </a:lnTo>
                <a:lnTo>
                  <a:pt x="68199" y="203301"/>
                </a:lnTo>
                <a:lnTo>
                  <a:pt x="74893" y="203123"/>
                </a:lnTo>
                <a:lnTo>
                  <a:pt x="81770" y="202611"/>
                </a:lnTo>
                <a:lnTo>
                  <a:pt x="88649" y="201796"/>
                </a:lnTo>
                <a:lnTo>
                  <a:pt x="95327" y="200714"/>
                </a:lnTo>
                <a:lnTo>
                  <a:pt x="95351" y="182930"/>
                </a:lnTo>
                <a:lnTo>
                  <a:pt x="72720" y="182930"/>
                </a:lnTo>
                <a:lnTo>
                  <a:pt x="63508" y="181318"/>
                </a:lnTo>
                <a:lnTo>
                  <a:pt x="56478" y="176831"/>
                </a:lnTo>
                <a:lnTo>
                  <a:pt x="51994" y="169254"/>
                </a:lnTo>
                <a:lnTo>
                  <a:pt x="50419" y="158368"/>
                </a:lnTo>
                <a:lnTo>
                  <a:pt x="50419" y="61734"/>
                </a:lnTo>
                <a:close/>
              </a:path>
              <a:path w="95885" h="203834">
                <a:moveTo>
                  <a:pt x="95351" y="180987"/>
                </a:moveTo>
                <a:lnTo>
                  <a:pt x="89522" y="181965"/>
                </a:lnTo>
                <a:lnTo>
                  <a:pt x="80149" y="182930"/>
                </a:lnTo>
                <a:lnTo>
                  <a:pt x="95351" y="182930"/>
                </a:lnTo>
                <a:lnTo>
                  <a:pt x="95351" y="180987"/>
                </a:lnTo>
                <a:close/>
              </a:path>
              <a:path w="95885" h="203834">
                <a:moveTo>
                  <a:pt x="86296" y="41694"/>
                </a:moveTo>
                <a:lnTo>
                  <a:pt x="0" y="41694"/>
                </a:lnTo>
                <a:lnTo>
                  <a:pt x="0" y="61734"/>
                </a:lnTo>
                <a:lnTo>
                  <a:pt x="86296" y="61734"/>
                </a:lnTo>
                <a:lnTo>
                  <a:pt x="86296" y="41694"/>
                </a:lnTo>
                <a:close/>
              </a:path>
              <a:path w="95885" h="203834">
                <a:moveTo>
                  <a:pt x="50419" y="0"/>
                </a:moveTo>
                <a:lnTo>
                  <a:pt x="27470" y="0"/>
                </a:lnTo>
                <a:lnTo>
                  <a:pt x="26174" y="41694"/>
                </a:lnTo>
                <a:lnTo>
                  <a:pt x="50419" y="41694"/>
                </a:lnTo>
                <a:lnTo>
                  <a:pt x="50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462283" y="564399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10" h="165100">
                <a:moveTo>
                  <a:pt x="73685" y="0"/>
                </a:moveTo>
                <a:lnTo>
                  <a:pt x="44855" y="5740"/>
                </a:lnTo>
                <a:lnTo>
                  <a:pt x="21450" y="22418"/>
                </a:lnTo>
                <a:lnTo>
                  <a:pt x="5741" y="49216"/>
                </a:lnTo>
                <a:lnTo>
                  <a:pt x="0" y="85318"/>
                </a:lnTo>
                <a:lnTo>
                  <a:pt x="5275" y="117784"/>
                </a:lnTo>
                <a:lnTo>
                  <a:pt x="20154" y="142886"/>
                </a:lnTo>
                <a:lnTo>
                  <a:pt x="43216" y="159079"/>
                </a:lnTo>
                <a:lnTo>
                  <a:pt x="73037" y="164820"/>
                </a:lnTo>
                <a:lnTo>
                  <a:pt x="95358" y="161767"/>
                </a:lnTo>
                <a:lnTo>
                  <a:pt x="114407" y="152746"/>
                </a:lnTo>
                <a:lnTo>
                  <a:pt x="121582" y="145757"/>
                </a:lnTo>
                <a:lnTo>
                  <a:pt x="75298" y="145757"/>
                </a:lnTo>
                <a:lnTo>
                  <a:pt x="54523" y="141948"/>
                </a:lnTo>
                <a:lnTo>
                  <a:pt x="39020" y="130563"/>
                </a:lnTo>
                <a:lnTo>
                  <a:pt x="29213" y="111666"/>
                </a:lnTo>
                <a:lnTo>
                  <a:pt x="25526" y="85318"/>
                </a:lnTo>
                <a:lnTo>
                  <a:pt x="143167" y="85318"/>
                </a:lnTo>
                <a:lnTo>
                  <a:pt x="142836" y="81762"/>
                </a:lnTo>
                <a:lnTo>
                  <a:pt x="143167" y="78206"/>
                </a:lnTo>
                <a:lnTo>
                  <a:pt x="142836" y="74650"/>
                </a:lnTo>
                <a:lnTo>
                  <a:pt x="141494" y="68186"/>
                </a:lnTo>
                <a:lnTo>
                  <a:pt x="26492" y="68186"/>
                </a:lnTo>
                <a:lnTo>
                  <a:pt x="31094" y="47828"/>
                </a:lnTo>
                <a:lnTo>
                  <a:pt x="41240" y="32351"/>
                </a:lnTo>
                <a:lnTo>
                  <a:pt x="55810" y="22510"/>
                </a:lnTo>
                <a:lnTo>
                  <a:pt x="73685" y="19062"/>
                </a:lnTo>
                <a:lnTo>
                  <a:pt x="120404" y="19062"/>
                </a:lnTo>
                <a:lnTo>
                  <a:pt x="101626" y="5436"/>
                </a:lnTo>
                <a:lnTo>
                  <a:pt x="73685" y="0"/>
                </a:lnTo>
                <a:close/>
              </a:path>
              <a:path w="143510" h="165100">
                <a:moveTo>
                  <a:pt x="118287" y="114414"/>
                </a:moveTo>
                <a:lnTo>
                  <a:pt x="110204" y="129266"/>
                </a:lnTo>
                <a:lnTo>
                  <a:pt x="99941" y="138934"/>
                </a:lnTo>
                <a:lnTo>
                  <a:pt x="88103" y="144178"/>
                </a:lnTo>
                <a:lnTo>
                  <a:pt x="75298" y="145757"/>
                </a:lnTo>
                <a:lnTo>
                  <a:pt x="121582" y="145757"/>
                </a:lnTo>
                <a:lnTo>
                  <a:pt x="129580" y="137967"/>
                </a:lnTo>
                <a:lnTo>
                  <a:pt x="140271" y="117640"/>
                </a:lnTo>
                <a:lnTo>
                  <a:pt x="118287" y="114414"/>
                </a:lnTo>
                <a:close/>
              </a:path>
              <a:path w="143510" h="165100">
                <a:moveTo>
                  <a:pt x="120404" y="19062"/>
                </a:moveTo>
                <a:lnTo>
                  <a:pt x="73685" y="19062"/>
                </a:lnTo>
                <a:lnTo>
                  <a:pt x="90958" y="22419"/>
                </a:lnTo>
                <a:lnTo>
                  <a:pt x="104263" y="32108"/>
                </a:lnTo>
                <a:lnTo>
                  <a:pt x="113268" y="47555"/>
                </a:lnTo>
                <a:lnTo>
                  <a:pt x="117640" y="68186"/>
                </a:lnTo>
                <a:lnTo>
                  <a:pt x="141494" y="68186"/>
                </a:lnTo>
                <a:lnTo>
                  <a:pt x="136534" y="44303"/>
                </a:lnTo>
                <a:lnTo>
                  <a:pt x="122686" y="20718"/>
                </a:lnTo>
                <a:lnTo>
                  <a:pt x="120404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618373" y="564385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10" h="165100">
                <a:moveTo>
                  <a:pt x="71424" y="0"/>
                </a:moveTo>
                <a:lnTo>
                  <a:pt x="43767" y="5778"/>
                </a:lnTo>
                <a:lnTo>
                  <a:pt x="21048" y="22223"/>
                </a:lnTo>
                <a:lnTo>
                  <a:pt x="5661" y="48000"/>
                </a:lnTo>
                <a:lnTo>
                  <a:pt x="0" y="81775"/>
                </a:lnTo>
                <a:lnTo>
                  <a:pt x="5387" y="116023"/>
                </a:lnTo>
                <a:lnTo>
                  <a:pt x="20247" y="142084"/>
                </a:lnTo>
                <a:lnTo>
                  <a:pt x="20373" y="142251"/>
                </a:lnTo>
                <a:lnTo>
                  <a:pt x="42972" y="158950"/>
                </a:lnTo>
                <a:lnTo>
                  <a:pt x="71424" y="164833"/>
                </a:lnTo>
                <a:lnTo>
                  <a:pt x="99328" y="158945"/>
                </a:lnTo>
                <a:lnTo>
                  <a:pt x="116980" y="146088"/>
                </a:lnTo>
                <a:lnTo>
                  <a:pt x="71094" y="146088"/>
                </a:lnTo>
                <a:lnTo>
                  <a:pt x="52811" y="141725"/>
                </a:lnTo>
                <a:lnTo>
                  <a:pt x="38741" y="129120"/>
                </a:lnTo>
                <a:lnTo>
                  <a:pt x="29700" y="109001"/>
                </a:lnTo>
                <a:lnTo>
                  <a:pt x="26504" y="82092"/>
                </a:lnTo>
                <a:lnTo>
                  <a:pt x="29926" y="55031"/>
                </a:lnTo>
                <a:lnTo>
                  <a:pt x="39346" y="35515"/>
                </a:lnTo>
                <a:lnTo>
                  <a:pt x="53492" y="23696"/>
                </a:lnTo>
                <a:lnTo>
                  <a:pt x="71094" y="19723"/>
                </a:lnTo>
                <a:lnTo>
                  <a:pt x="119870" y="19723"/>
                </a:lnTo>
                <a:lnTo>
                  <a:pt x="101095" y="5920"/>
                </a:lnTo>
                <a:lnTo>
                  <a:pt x="71424" y="0"/>
                </a:lnTo>
                <a:close/>
              </a:path>
              <a:path w="143510" h="165100">
                <a:moveTo>
                  <a:pt x="119870" y="19723"/>
                </a:moveTo>
                <a:lnTo>
                  <a:pt x="71094" y="19723"/>
                </a:lnTo>
                <a:lnTo>
                  <a:pt x="89447" y="23601"/>
                </a:lnTo>
                <a:lnTo>
                  <a:pt x="103982" y="35237"/>
                </a:lnTo>
                <a:lnTo>
                  <a:pt x="113548" y="54629"/>
                </a:lnTo>
                <a:lnTo>
                  <a:pt x="116992" y="81775"/>
                </a:lnTo>
                <a:lnTo>
                  <a:pt x="113503" y="109960"/>
                </a:lnTo>
                <a:lnTo>
                  <a:pt x="103863" y="130052"/>
                </a:lnTo>
                <a:lnTo>
                  <a:pt x="89313" y="142084"/>
                </a:lnTo>
                <a:lnTo>
                  <a:pt x="71094" y="146088"/>
                </a:lnTo>
                <a:lnTo>
                  <a:pt x="116980" y="146088"/>
                </a:lnTo>
                <a:lnTo>
                  <a:pt x="122248" y="142251"/>
                </a:lnTo>
                <a:lnTo>
                  <a:pt x="137781" y="116157"/>
                </a:lnTo>
                <a:lnTo>
                  <a:pt x="143497" y="82092"/>
                </a:lnTo>
                <a:lnTo>
                  <a:pt x="138372" y="48547"/>
                </a:lnTo>
                <a:lnTo>
                  <a:pt x="123824" y="22629"/>
                </a:lnTo>
                <a:lnTo>
                  <a:pt x="119870" y="19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775767" y="564393"/>
            <a:ext cx="139065" cy="164465"/>
          </a:xfrm>
          <a:custGeom>
            <a:avLst/>
            <a:gdLst/>
            <a:ahLst/>
            <a:cxnLst/>
            <a:rect l="l" t="t" r="r" b="b"/>
            <a:pathLst>
              <a:path w="139064" h="164465">
                <a:moveTo>
                  <a:pt x="123888" y="19710"/>
                </a:moveTo>
                <a:lnTo>
                  <a:pt x="71742" y="19710"/>
                </a:lnTo>
                <a:lnTo>
                  <a:pt x="88901" y="21447"/>
                </a:lnTo>
                <a:lnTo>
                  <a:pt x="100633" y="26579"/>
                </a:lnTo>
                <a:lnTo>
                  <a:pt x="107695" y="34985"/>
                </a:lnTo>
                <a:lnTo>
                  <a:pt x="110845" y="46545"/>
                </a:lnTo>
                <a:lnTo>
                  <a:pt x="111493" y="50418"/>
                </a:lnTo>
                <a:lnTo>
                  <a:pt x="111493" y="61404"/>
                </a:lnTo>
                <a:lnTo>
                  <a:pt x="93519" y="61895"/>
                </a:lnTo>
                <a:lnTo>
                  <a:pt x="84636" y="62409"/>
                </a:lnTo>
                <a:lnTo>
                  <a:pt x="45123" y="69552"/>
                </a:lnTo>
                <a:lnTo>
                  <a:pt x="5628" y="97475"/>
                </a:lnTo>
                <a:lnTo>
                  <a:pt x="0" y="120218"/>
                </a:lnTo>
                <a:lnTo>
                  <a:pt x="3973" y="139368"/>
                </a:lnTo>
                <a:lnTo>
                  <a:pt x="14824" y="153117"/>
                </a:lnTo>
                <a:lnTo>
                  <a:pt x="30946" y="161409"/>
                </a:lnTo>
                <a:lnTo>
                  <a:pt x="50736" y="164185"/>
                </a:lnTo>
                <a:lnTo>
                  <a:pt x="71050" y="162146"/>
                </a:lnTo>
                <a:lnTo>
                  <a:pt x="87699" y="156351"/>
                </a:lnTo>
                <a:lnTo>
                  <a:pt x="101139" y="147281"/>
                </a:lnTo>
                <a:lnTo>
                  <a:pt x="102511" y="145757"/>
                </a:lnTo>
                <a:lnTo>
                  <a:pt x="58178" y="145757"/>
                </a:lnTo>
                <a:lnTo>
                  <a:pt x="44169" y="143956"/>
                </a:lnTo>
                <a:lnTo>
                  <a:pt x="34164" y="138610"/>
                </a:lnTo>
                <a:lnTo>
                  <a:pt x="28162" y="129813"/>
                </a:lnTo>
                <a:lnTo>
                  <a:pt x="26161" y="117652"/>
                </a:lnTo>
                <a:lnTo>
                  <a:pt x="29480" y="103823"/>
                </a:lnTo>
                <a:lnTo>
                  <a:pt x="78536" y="79184"/>
                </a:lnTo>
                <a:lnTo>
                  <a:pt x="135089" y="77889"/>
                </a:lnTo>
                <a:lnTo>
                  <a:pt x="135089" y="58826"/>
                </a:lnTo>
                <a:lnTo>
                  <a:pt x="131656" y="32725"/>
                </a:lnTo>
                <a:lnTo>
                  <a:pt x="123888" y="19710"/>
                </a:lnTo>
                <a:close/>
              </a:path>
              <a:path w="139064" h="164465">
                <a:moveTo>
                  <a:pt x="135195" y="135420"/>
                </a:moveTo>
                <a:lnTo>
                  <a:pt x="111823" y="135420"/>
                </a:lnTo>
                <a:lnTo>
                  <a:pt x="111865" y="142247"/>
                </a:lnTo>
                <a:lnTo>
                  <a:pt x="112425" y="149804"/>
                </a:lnTo>
                <a:lnTo>
                  <a:pt x="113411" y="156878"/>
                </a:lnTo>
                <a:lnTo>
                  <a:pt x="114731" y="162255"/>
                </a:lnTo>
                <a:lnTo>
                  <a:pt x="138645" y="162255"/>
                </a:lnTo>
                <a:lnTo>
                  <a:pt x="137002" y="154583"/>
                </a:lnTo>
                <a:lnTo>
                  <a:pt x="135901" y="146735"/>
                </a:lnTo>
                <a:lnTo>
                  <a:pt x="135320" y="139368"/>
                </a:lnTo>
                <a:lnTo>
                  <a:pt x="135195" y="135420"/>
                </a:lnTo>
                <a:close/>
              </a:path>
              <a:path w="139064" h="164465">
                <a:moveTo>
                  <a:pt x="135089" y="77889"/>
                </a:moveTo>
                <a:lnTo>
                  <a:pt x="111493" y="77889"/>
                </a:lnTo>
                <a:lnTo>
                  <a:pt x="111493" y="110858"/>
                </a:lnTo>
                <a:lnTo>
                  <a:pt x="104566" y="123265"/>
                </a:lnTo>
                <a:lnTo>
                  <a:pt x="93675" y="134489"/>
                </a:lnTo>
                <a:lnTo>
                  <a:pt x="78364" y="142622"/>
                </a:lnTo>
                <a:lnTo>
                  <a:pt x="58178" y="145757"/>
                </a:lnTo>
                <a:lnTo>
                  <a:pt x="102511" y="145757"/>
                </a:lnTo>
                <a:lnTo>
                  <a:pt x="111823" y="135420"/>
                </a:lnTo>
                <a:lnTo>
                  <a:pt x="135195" y="135420"/>
                </a:lnTo>
                <a:lnTo>
                  <a:pt x="135089" y="77889"/>
                </a:lnTo>
                <a:close/>
              </a:path>
              <a:path w="139064" h="164465">
                <a:moveTo>
                  <a:pt x="72389" y="0"/>
                </a:moveTo>
                <a:lnTo>
                  <a:pt x="46550" y="2879"/>
                </a:lnTo>
                <a:lnTo>
                  <a:pt x="26130" y="11395"/>
                </a:lnTo>
                <a:lnTo>
                  <a:pt x="11710" y="25363"/>
                </a:lnTo>
                <a:lnTo>
                  <a:pt x="3873" y="44602"/>
                </a:lnTo>
                <a:lnTo>
                  <a:pt x="27152" y="47193"/>
                </a:lnTo>
                <a:lnTo>
                  <a:pt x="32658" y="34305"/>
                </a:lnTo>
                <a:lnTo>
                  <a:pt x="41684" y="25812"/>
                </a:lnTo>
                <a:lnTo>
                  <a:pt x="54591" y="21139"/>
                </a:lnTo>
                <a:lnTo>
                  <a:pt x="71742" y="19710"/>
                </a:lnTo>
                <a:lnTo>
                  <a:pt x="123888" y="19710"/>
                </a:lnTo>
                <a:lnTo>
                  <a:pt x="120708" y="14382"/>
                </a:lnTo>
                <a:lnTo>
                  <a:pt x="101276" y="3555"/>
                </a:lnTo>
                <a:lnTo>
                  <a:pt x="723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934445" y="511070"/>
            <a:ext cx="130810" cy="215900"/>
          </a:xfrm>
          <a:custGeom>
            <a:avLst/>
            <a:gdLst/>
            <a:ahLst/>
            <a:cxnLst/>
            <a:rect l="l" t="t" r="r" b="b"/>
            <a:pathLst>
              <a:path w="130810" h="215900">
                <a:moveTo>
                  <a:pt x="24892" y="0"/>
                </a:moveTo>
                <a:lnTo>
                  <a:pt x="0" y="0"/>
                </a:lnTo>
                <a:lnTo>
                  <a:pt x="0" y="215569"/>
                </a:lnTo>
                <a:lnTo>
                  <a:pt x="24892" y="215569"/>
                </a:lnTo>
                <a:lnTo>
                  <a:pt x="24892" y="166446"/>
                </a:lnTo>
                <a:lnTo>
                  <a:pt x="49300" y="140258"/>
                </a:lnTo>
                <a:lnTo>
                  <a:pt x="24561" y="140258"/>
                </a:lnTo>
                <a:lnTo>
                  <a:pt x="24802" y="128955"/>
                </a:lnTo>
                <a:lnTo>
                  <a:pt x="24892" y="0"/>
                </a:lnTo>
                <a:close/>
              </a:path>
              <a:path w="130810" h="215900">
                <a:moveTo>
                  <a:pt x="87080" y="128308"/>
                </a:moveTo>
                <a:lnTo>
                  <a:pt x="60439" y="128308"/>
                </a:lnTo>
                <a:lnTo>
                  <a:pt x="103428" y="215569"/>
                </a:lnTo>
                <a:lnTo>
                  <a:pt x="130581" y="215569"/>
                </a:lnTo>
                <a:lnTo>
                  <a:pt x="87080" y="128308"/>
                </a:lnTo>
                <a:close/>
              </a:path>
              <a:path w="130810" h="215900">
                <a:moveTo>
                  <a:pt x="125730" y="56222"/>
                </a:moveTo>
                <a:lnTo>
                  <a:pt x="99542" y="56222"/>
                </a:lnTo>
                <a:lnTo>
                  <a:pt x="33616" y="128955"/>
                </a:lnTo>
                <a:lnTo>
                  <a:pt x="24561" y="140258"/>
                </a:lnTo>
                <a:lnTo>
                  <a:pt x="49300" y="140258"/>
                </a:lnTo>
                <a:lnTo>
                  <a:pt x="60439" y="128308"/>
                </a:lnTo>
                <a:lnTo>
                  <a:pt x="87080" y="128308"/>
                </a:lnTo>
                <a:lnTo>
                  <a:pt x="77571" y="109232"/>
                </a:lnTo>
                <a:lnTo>
                  <a:pt x="125730" y="56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063404" y="564401"/>
            <a:ext cx="137160" cy="165100"/>
          </a:xfrm>
          <a:custGeom>
            <a:avLst/>
            <a:gdLst/>
            <a:ahLst/>
            <a:cxnLst/>
            <a:rect l="l" t="t" r="r" b="b"/>
            <a:pathLst>
              <a:path w="137160" h="165100">
                <a:moveTo>
                  <a:pt x="22631" y="114731"/>
                </a:moveTo>
                <a:lnTo>
                  <a:pt x="0" y="119252"/>
                </a:lnTo>
                <a:lnTo>
                  <a:pt x="8999" y="138642"/>
                </a:lnTo>
                <a:lnTo>
                  <a:pt x="24274" y="152942"/>
                </a:lnTo>
                <a:lnTo>
                  <a:pt x="45671" y="161790"/>
                </a:lnTo>
                <a:lnTo>
                  <a:pt x="73037" y="164820"/>
                </a:lnTo>
                <a:lnTo>
                  <a:pt x="99399" y="161281"/>
                </a:lnTo>
                <a:lnTo>
                  <a:pt x="119580" y="151288"/>
                </a:lnTo>
                <a:lnTo>
                  <a:pt x="123919" y="146075"/>
                </a:lnTo>
                <a:lnTo>
                  <a:pt x="73037" y="146075"/>
                </a:lnTo>
                <a:lnTo>
                  <a:pt x="54299" y="143814"/>
                </a:lnTo>
                <a:lnTo>
                  <a:pt x="39471" y="137433"/>
                </a:lnTo>
                <a:lnTo>
                  <a:pt x="28825" y="127537"/>
                </a:lnTo>
                <a:lnTo>
                  <a:pt x="22631" y="114731"/>
                </a:lnTo>
                <a:close/>
              </a:path>
              <a:path w="137160" h="165100">
                <a:moveTo>
                  <a:pt x="67868" y="0"/>
                </a:moveTo>
                <a:lnTo>
                  <a:pt x="43631" y="3185"/>
                </a:lnTo>
                <a:lnTo>
                  <a:pt x="24966" y="12155"/>
                </a:lnTo>
                <a:lnTo>
                  <a:pt x="12967" y="26033"/>
                </a:lnTo>
                <a:lnTo>
                  <a:pt x="8724" y="43941"/>
                </a:lnTo>
                <a:lnTo>
                  <a:pt x="13527" y="63477"/>
                </a:lnTo>
                <a:lnTo>
                  <a:pt x="26539" y="76344"/>
                </a:lnTo>
                <a:lnTo>
                  <a:pt x="45672" y="84484"/>
                </a:lnTo>
                <a:lnTo>
                  <a:pt x="85809" y="93733"/>
                </a:lnTo>
                <a:lnTo>
                  <a:pt x="100149" y="98688"/>
                </a:lnTo>
                <a:lnTo>
                  <a:pt x="110064" y="106248"/>
                </a:lnTo>
                <a:lnTo>
                  <a:pt x="113766" y="117957"/>
                </a:lnTo>
                <a:lnTo>
                  <a:pt x="110949" y="129444"/>
                </a:lnTo>
                <a:lnTo>
                  <a:pt x="102860" y="138322"/>
                </a:lnTo>
                <a:lnTo>
                  <a:pt x="90042" y="144046"/>
                </a:lnTo>
                <a:lnTo>
                  <a:pt x="73037" y="146075"/>
                </a:lnTo>
                <a:lnTo>
                  <a:pt x="123919" y="146075"/>
                </a:lnTo>
                <a:lnTo>
                  <a:pt x="132487" y="135781"/>
                </a:lnTo>
                <a:lnTo>
                  <a:pt x="137033" y="115696"/>
                </a:lnTo>
                <a:lnTo>
                  <a:pt x="132181" y="95869"/>
                </a:lnTo>
                <a:lnTo>
                  <a:pt x="119057" y="82646"/>
                </a:lnTo>
                <a:lnTo>
                  <a:pt x="99812" y="74150"/>
                </a:lnTo>
                <a:lnTo>
                  <a:pt x="76593" y="68503"/>
                </a:lnTo>
                <a:lnTo>
                  <a:pt x="58857" y="64553"/>
                </a:lnTo>
                <a:lnTo>
                  <a:pt x="44726" y="59902"/>
                </a:lnTo>
                <a:lnTo>
                  <a:pt x="35381" y="53009"/>
                </a:lnTo>
                <a:lnTo>
                  <a:pt x="32004" y="42329"/>
                </a:lnTo>
                <a:lnTo>
                  <a:pt x="34609" y="32559"/>
                </a:lnTo>
                <a:lnTo>
                  <a:pt x="41940" y="25242"/>
                </a:lnTo>
                <a:lnTo>
                  <a:pt x="53269" y="20653"/>
                </a:lnTo>
                <a:lnTo>
                  <a:pt x="67868" y="19062"/>
                </a:lnTo>
                <a:lnTo>
                  <a:pt x="119032" y="19062"/>
                </a:lnTo>
                <a:lnTo>
                  <a:pt x="110610" y="11022"/>
                </a:lnTo>
                <a:lnTo>
                  <a:pt x="91967" y="2861"/>
                </a:lnTo>
                <a:lnTo>
                  <a:pt x="67868" y="0"/>
                </a:lnTo>
                <a:close/>
              </a:path>
              <a:path w="137160" h="165100">
                <a:moveTo>
                  <a:pt x="119032" y="19062"/>
                </a:moveTo>
                <a:lnTo>
                  <a:pt x="67868" y="19062"/>
                </a:lnTo>
                <a:lnTo>
                  <a:pt x="82760" y="20839"/>
                </a:lnTo>
                <a:lnTo>
                  <a:pt x="94887" y="26033"/>
                </a:lnTo>
                <a:lnTo>
                  <a:pt x="104048" y="34327"/>
                </a:lnTo>
                <a:lnTo>
                  <a:pt x="110210" y="45554"/>
                </a:lnTo>
                <a:lnTo>
                  <a:pt x="132511" y="40703"/>
                </a:lnTo>
                <a:lnTo>
                  <a:pt x="124043" y="23847"/>
                </a:lnTo>
                <a:lnTo>
                  <a:pt x="119032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6" name="Picture 15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1418459" cy="82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438400"/>
            <a:ext cx="808939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20" dirty="0"/>
              <a:t>What is Social Selling?</a:t>
            </a:r>
            <a:endParaRPr spc="-30" dirty="0"/>
          </a:p>
        </p:txBody>
      </p:sp>
      <p:sp>
        <p:nvSpPr>
          <p:cNvPr id="28" name="object 28"/>
          <p:cNvSpPr/>
          <p:nvPr/>
        </p:nvSpPr>
        <p:spPr>
          <a:xfrm>
            <a:off x="469900" y="3026035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5595518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7162800" y="0"/>
            <a:ext cx="1440000" cy="6858000"/>
          </a:xfrm>
          <a:prstGeom prst="rect">
            <a:avLst/>
          </a:prstGeom>
          <a:solidFill>
            <a:srgbClr val="E86D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86D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360PR: </a:t>
            </a:r>
            <a:r>
              <a:rPr spc="-20" dirty="0"/>
              <a:t>The </a:t>
            </a:r>
            <a:r>
              <a:rPr spc="-15" dirty="0"/>
              <a:t>Complete</a:t>
            </a:r>
            <a:r>
              <a:rPr spc="-20" dirty="0"/>
              <a:t> Perspective</a:t>
            </a:r>
          </a:p>
        </p:txBody>
      </p:sp>
      <p:sp>
        <p:nvSpPr>
          <p:cNvPr id="3" name="object 3"/>
          <p:cNvSpPr/>
          <p:nvPr/>
        </p:nvSpPr>
        <p:spPr>
          <a:xfrm>
            <a:off x="540000" y="1043998"/>
            <a:ext cx="8064500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527" y="1374557"/>
            <a:ext cx="4669983" cy="466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20220000">
            <a:off x="3315741" y="4649681"/>
            <a:ext cx="136147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b="1" spc="20" dirty="0">
                <a:solidFill>
                  <a:srgbClr val="E86D1F"/>
                </a:solidFill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9920000">
            <a:off x="3393121" y="4612682"/>
            <a:ext cx="131997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b="1" spc="15" dirty="0">
                <a:solidFill>
                  <a:srgbClr val="E86D1F"/>
                </a:solidFill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19680000">
            <a:off x="3465063" y="4567758"/>
            <a:ext cx="139829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b="1" spc="20" dirty="0">
                <a:solidFill>
                  <a:srgbClr val="E86D1F"/>
                </a:solidFill>
                <a:latin typeface="Arial"/>
                <a:cs typeface="Arial"/>
              </a:rPr>
              <a:t>R</a:t>
            </a:r>
            <a:endParaRPr sz="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9380000">
            <a:off x="3541278" y="4513487"/>
            <a:ext cx="139829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b="1" spc="20" dirty="0">
                <a:solidFill>
                  <a:srgbClr val="E86D1F"/>
                </a:solidFill>
                <a:latin typeface="Arial"/>
                <a:cs typeface="Arial"/>
              </a:rPr>
              <a:t>A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9080000">
            <a:off x="3605633" y="4462817"/>
            <a:ext cx="131665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b="1" spc="15" dirty="0">
                <a:solidFill>
                  <a:srgbClr val="E86D1F"/>
                </a:solidFill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8840000">
            <a:off x="3664082" y="4403978"/>
            <a:ext cx="135435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b="1" spc="20" dirty="0">
                <a:solidFill>
                  <a:srgbClr val="E86D1F"/>
                </a:solidFill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8540000">
            <a:off x="3721840" y="4333865"/>
            <a:ext cx="142910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b="1" spc="20" dirty="0">
                <a:solidFill>
                  <a:srgbClr val="E86D1F"/>
                </a:solidFill>
                <a:latin typeface="Arial"/>
                <a:cs typeface="Arial"/>
              </a:rPr>
              <a:t>G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8240000">
            <a:off x="3781265" y="4257668"/>
            <a:ext cx="135435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b="1" spc="20" dirty="0">
                <a:solidFill>
                  <a:srgbClr val="E86D1F"/>
                </a:solidFill>
                <a:latin typeface="Arial"/>
                <a:cs typeface="Arial"/>
              </a:rPr>
              <a:t>Y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5520000">
            <a:off x="1788140" y="3596413"/>
            <a:ext cx="132667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b="1" spc="15" dirty="0">
                <a:solidFill>
                  <a:srgbClr val="E86D1F"/>
                </a:solidFill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5280000">
            <a:off x="1783830" y="3676119"/>
            <a:ext cx="139452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b="1" spc="20" dirty="0">
                <a:solidFill>
                  <a:srgbClr val="E86D1F"/>
                </a:solidFill>
                <a:latin typeface="Arial"/>
                <a:cs typeface="Arial"/>
              </a:rPr>
              <a:t>A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4980000">
            <a:off x="1789447" y="3769243"/>
            <a:ext cx="139829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b="1" spc="20" dirty="0">
                <a:solidFill>
                  <a:srgbClr val="E86D1F"/>
                </a:solidFill>
                <a:latin typeface="Arial"/>
                <a:cs typeface="Arial"/>
              </a:rPr>
              <a:t>C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4740000">
            <a:off x="1805947" y="3855360"/>
            <a:ext cx="131997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b="1" spc="15" dirty="0">
                <a:solidFill>
                  <a:srgbClr val="E86D1F"/>
                </a:solidFill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4560000">
            <a:off x="1826729" y="3916371"/>
            <a:ext cx="116793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b="1" spc="5" dirty="0">
                <a:solidFill>
                  <a:srgbClr val="E86D1F"/>
                </a:solidFill>
                <a:latin typeface="Arial"/>
                <a:cs typeface="Arial"/>
              </a:rPr>
              <a:t>I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4320000">
            <a:off x="1834106" y="3982093"/>
            <a:ext cx="139078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b="1" spc="20" dirty="0">
                <a:solidFill>
                  <a:srgbClr val="E86D1F"/>
                </a:solidFill>
                <a:latin typeface="Arial"/>
                <a:cs typeface="Arial"/>
              </a:rPr>
              <a:t>C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4020000">
            <a:off x="1866683" y="4067422"/>
            <a:ext cx="135790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b="1" spc="20" dirty="0">
                <a:solidFill>
                  <a:srgbClr val="E86D1F"/>
                </a:solidFill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20700000">
            <a:off x="2590722" y="2618607"/>
            <a:ext cx="1413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00" b="1" spc="-5" dirty="0">
                <a:solidFill>
                  <a:srgbClr val="E86D1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21000000">
            <a:off x="2682338" y="2598335"/>
            <a:ext cx="13772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00" b="1" spc="-5" dirty="0">
                <a:solidFill>
                  <a:srgbClr val="E86D1F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21300000">
            <a:off x="2767995" y="2586572"/>
            <a:ext cx="1346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00" b="1" spc="-5" dirty="0">
                <a:solidFill>
                  <a:srgbClr val="E86D1F"/>
                </a:solidFill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21480000">
            <a:off x="2838505" y="2582198"/>
            <a:ext cx="11879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00" b="1" spc="-5" dirty="0">
                <a:solidFill>
                  <a:srgbClr val="E86D1F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60000">
            <a:off x="2894844" y="2581550"/>
            <a:ext cx="13737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00" b="1" spc="-5" dirty="0">
                <a:solidFill>
                  <a:srgbClr val="E86D1F"/>
                </a:solidFill>
                <a:latin typeface="Arial"/>
                <a:cs typeface="Arial"/>
              </a:rPr>
              <a:t>V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300000">
            <a:off x="2983656" y="2586744"/>
            <a:ext cx="13843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00" b="1" spc="-5" dirty="0">
                <a:solidFill>
                  <a:srgbClr val="E86D1F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600000">
            <a:off x="3072332" y="2599938"/>
            <a:ext cx="14174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00" b="1" spc="-5" dirty="0">
                <a:solidFill>
                  <a:srgbClr val="E86D1F"/>
                </a:solidFill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900000">
            <a:off x="3159212" y="2619626"/>
            <a:ext cx="13772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00" b="1" spc="-5" dirty="0">
                <a:solidFill>
                  <a:srgbClr val="E86D1F"/>
                </a:solidFill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74082" y="1791382"/>
            <a:ext cx="54292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ABABAB"/>
                </a:solidFill>
                <a:latin typeface="Arial"/>
                <a:cs typeface="Arial"/>
              </a:rPr>
              <a:t>Delivery</a:t>
            </a:r>
            <a:endParaRPr sz="1050" dirty="0">
              <a:solidFill>
                <a:srgbClr val="ABABAB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64408" y="5158223"/>
            <a:ext cx="845819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050" b="1" spc="-10" dirty="0">
                <a:solidFill>
                  <a:srgbClr val="58595B"/>
                </a:solidFill>
                <a:latin typeface="Arial"/>
                <a:cs typeface="Arial"/>
              </a:rPr>
              <a:t>Desired  </a:t>
            </a:r>
            <a:r>
              <a:rPr sz="1050" b="1" spc="-5" dirty="0">
                <a:solidFill>
                  <a:srgbClr val="58595B"/>
                </a:solidFill>
                <a:latin typeface="Arial"/>
                <a:cs typeface="Arial"/>
              </a:rPr>
              <a:t>Perceptions  &amp;</a:t>
            </a:r>
            <a:r>
              <a:rPr sz="1050" b="1" spc="-7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58595B"/>
                </a:solidFill>
                <a:latin typeface="Arial"/>
                <a:cs typeface="Arial"/>
              </a:rPr>
              <a:t>Messaging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2862" y="3260786"/>
            <a:ext cx="66802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 marR="5080" indent="-22225">
              <a:lnSpc>
                <a:spcPct val="100000"/>
              </a:lnSpc>
            </a:pPr>
            <a:r>
              <a:rPr sz="1050" b="1" spc="-10" dirty="0">
                <a:solidFill>
                  <a:srgbClr val="58595B"/>
                </a:solidFill>
                <a:latin typeface="Arial"/>
                <a:cs typeface="Arial"/>
              </a:rPr>
              <a:t>Campaign  Channels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27690" y="3260786"/>
            <a:ext cx="6985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</a:pPr>
            <a:r>
              <a:rPr sz="1050" b="1" spc="-10" dirty="0">
                <a:solidFill>
                  <a:srgbClr val="58595B"/>
                </a:solidFill>
                <a:latin typeface="Arial"/>
                <a:cs typeface="Arial"/>
              </a:rPr>
              <a:t>Business  </a:t>
            </a:r>
            <a:r>
              <a:rPr sz="1050" b="1" spc="-5" dirty="0">
                <a:solidFill>
                  <a:srgbClr val="58595B"/>
                </a:solidFill>
                <a:latin typeface="Arial"/>
                <a:cs typeface="Arial"/>
              </a:rPr>
              <a:t>Objectives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77516" y="4440004"/>
            <a:ext cx="69786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7795">
              <a:lnSpc>
                <a:spcPct val="100000"/>
              </a:lnSpc>
            </a:pPr>
            <a:r>
              <a:rPr sz="1050" b="1" spc="-20" dirty="0">
                <a:solidFill>
                  <a:srgbClr val="58595B"/>
                </a:solidFill>
                <a:latin typeface="Arial"/>
                <a:cs typeface="Arial"/>
              </a:rPr>
              <a:t>Target  </a:t>
            </a:r>
            <a:r>
              <a:rPr sz="1050" b="1" spc="-10" dirty="0">
                <a:solidFill>
                  <a:srgbClr val="58595B"/>
                </a:solidFill>
                <a:latin typeface="Arial"/>
                <a:cs typeface="Arial"/>
              </a:rPr>
              <a:t>Audiences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89332" y="4440004"/>
            <a:ext cx="66802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 marR="5080" indent="-70485">
              <a:lnSpc>
                <a:spcPct val="100000"/>
              </a:lnSpc>
            </a:pPr>
            <a:r>
              <a:rPr sz="1050" b="1" spc="-10" dirty="0">
                <a:solidFill>
                  <a:srgbClr val="58595B"/>
                </a:solidFill>
                <a:latin typeface="Arial"/>
                <a:cs typeface="Arial"/>
              </a:rPr>
              <a:t>Campaign  Content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54889" y="2158001"/>
            <a:ext cx="8382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</a:pPr>
            <a:r>
              <a:rPr sz="1050" b="1" spc="-5" dirty="0">
                <a:solidFill>
                  <a:srgbClr val="ABABAB"/>
                </a:solidFill>
                <a:latin typeface="Arial"/>
                <a:cs typeface="Arial"/>
              </a:rPr>
              <a:t>Performance  </a:t>
            </a:r>
            <a:r>
              <a:rPr sz="1050" b="1" spc="-20" dirty="0">
                <a:solidFill>
                  <a:srgbClr val="ABABAB"/>
                </a:solidFill>
                <a:latin typeface="Arial"/>
                <a:cs typeface="Arial"/>
              </a:rPr>
              <a:t>Targets</a:t>
            </a:r>
            <a:endParaRPr sz="1050" dirty="0">
              <a:solidFill>
                <a:srgbClr val="ABABAB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90994" y="2238424"/>
            <a:ext cx="88265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solidFill>
                  <a:srgbClr val="ABABAB"/>
                </a:solidFill>
                <a:latin typeface="Arial"/>
                <a:cs typeface="Arial"/>
              </a:rPr>
              <a:t>Measurement</a:t>
            </a:r>
            <a:endParaRPr sz="1050" dirty="0">
              <a:solidFill>
                <a:srgbClr val="ABABAB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37305" y="5238646"/>
            <a:ext cx="7493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8110">
              <a:lnSpc>
                <a:spcPct val="100000"/>
              </a:lnSpc>
            </a:pPr>
            <a:r>
              <a:rPr sz="1050" b="1" spc="-10" dirty="0">
                <a:solidFill>
                  <a:srgbClr val="58595B"/>
                </a:solidFill>
                <a:latin typeface="Arial"/>
                <a:cs typeface="Arial"/>
              </a:rPr>
              <a:t>Desired  Behaviours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16958" y="1571642"/>
            <a:ext cx="103505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35" dirty="0">
                <a:solidFill>
                  <a:srgbClr val="414042"/>
                </a:solidFill>
                <a:latin typeface="Arial"/>
                <a:cs typeface="Arial"/>
              </a:rPr>
              <a:t>STRATEGY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46499" y="1928807"/>
            <a:ext cx="2604770" cy="77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100"/>
              </a:lnSpc>
            </a:pPr>
            <a:r>
              <a:rPr sz="1400" dirty="0">
                <a:latin typeface="Arial"/>
                <a:cs typeface="Arial"/>
              </a:rPr>
              <a:t>Understanding </a:t>
            </a:r>
            <a:r>
              <a:rPr sz="1400" spc="-5" dirty="0">
                <a:latin typeface="Arial"/>
                <a:cs typeface="Arial"/>
              </a:rPr>
              <a:t>your </a:t>
            </a:r>
            <a:r>
              <a:rPr sz="1400" dirty="0">
                <a:latin typeface="Arial"/>
                <a:cs typeface="Arial"/>
              </a:rPr>
              <a:t>business  objectives, target audiences and  desired </a:t>
            </a:r>
            <a:r>
              <a:rPr sz="1400" spc="-5" dirty="0">
                <a:latin typeface="Arial"/>
                <a:cs typeface="Arial"/>
              </a:rPr>
              <a:t>market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positioning.</a:t>
            </a:r>
          </a:p>
        </p:txBody>
      </p:sp>
      <p:sp>
        <p:nvSpPr>
          <p:cNvPr id="39" name="object 39"/>
          <p:cNvSpPr/>
          <p:nvPr/>
        </p:nvSpPr>
        <p:spPr>
          <a:xfrm>
            <a:off x="5732693" y="1759845"/>
            <a:ext cx="121285" cy="105410"/>
          </a:xfrm>
          <a:custGeom>
            <a:avLst/>
            <a:gdLst/>
            <a:ahLst/>
            <a:cxnLst/>
            <a:rect l="l" t="t" r="r" b="b"/>
            <a:pathLst>
              <a:path w="121285" h="105410">
                <a:moveTo>
                  <a:pt x="51142" y="0"/>
                </a:moveTo>
                <a:lnTo>
                  <a:pt x="0" y="60960"/>
                </a:lnTo>
                <a:lnTo>
                  <a:pt x="26450" y="79055"/>
                </a:lnTo>
                <a:lnTo>
                  <a:pt x="55746" y="92735"/>
                </a:lnTo>
                <a:lnTo>
                  <a:pt x="87414" y="101529"/>
                </a:lnTo>
                <a:lnTo>
                  <a:pt x="120980" y="104965"/>
                </a:lnTo>
                <a:lnTo>
                  <a:pt x="120980" y="25412"/>
                </a:lnTo>
                <a:lnTo>
                  <a:pt x="101667" y="23261"/>
                </a:lnTo>
                <a:lnTo>
                  <a:pt x="83423" y="18140"/>
                </a:lnTo>
                <a:lnTo>
                  <a:pt x="66498" y="10301"/>
                </a:lnTo>
                <a:lnTo>
                  <a:pt x="51142" y="0"/>
                </a:lnTo>
                <a:close/>
              </a:path>
            </a:pathLst>
          </a:custGeom>
          <a:solidFill>
            <a:srgbClr val="E86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36172" y="1690749"/>
            <a:ext cx="115570" cy="125730"/>
          </a:xfrm>
          <a:custGeom>
            <a:avLst/>
            <a:gdLst/>
            <a:ahLst/>
            <a:cxnLst/>
            <a:rect l="l" t="t" r="r" b="b"/>
            <a:pathLst>
              <a:path w="115570" h="125730">
                <a:moveTo>
                  <a:pt x="37020" y="0"/>
                </a:moveTo>
                <a:lnTo>
                  <a:pt x="31659" y="18403"/>
                </a:lnTo>
                <a:lnTo>
                  <a:pt x="23525" y="35436"/>
                </a:lnTo>
                <a:lnTo>
                  <a:pt x="12883" y="50834"/>
                </a:lnTo>
                <a:lnTo>
                  <a:pt x="0" y="64338"/>
                </a:lnTo>
                <a:lnTo>
                  <a:pt x="51130" y="125298"/>
                </a:lnTo>
                <a:lnTo>
                  <a:pt x="73702" y="102089"/>
                </a:lnTo>
                <a:lnTo>
                  <a:pt x="92249" y="75442"/>
                </a:lnTo>
                <a:lnTo>
                  <a:pt x="106287" y="45850"/>
                </a:lnTo>
                <a:lnTo>
                  <a:pt x="115328" y="13804"/>
                </a:lnTo>
                <a:lnTo>
                  <a:pt x="37020" y="0"/>
                </a:lnTo>
                <a:close/>
              </a:path>
            </a:pathLst>
          </a:custGeom>
          <a:solidFill>
            <a:srgbClr val="E86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00911" y="1481957"/>
            <a:ext cx="125730" cy="122555"/>
          </a:xfrm>
          <a:custGeom>
            <a:avLst/>
            <a:gdLst/>
            <a:ahLst/>
            <a:cxnLst/>
            <a:rect l="l" t="t" r="r" b="b"/>
            <a:pathLst>
              <a:path w="125729" h="122555">
                <a:moveTo>
                  <a:pt x="27216" y="0"/>
                </a:moveTo>
                <a:lnTo>
                  <a:pt x="0" y="74790"/>
                </a:lnTo>
                <a:lnTo>
                  <a:pt x="16995" y="83187"/>
                </a:lnTo>
                <a:lnTo>
                  <a:pt x="32315" y="94087"/>
                </a:lnTo>
                <a:lnTo>
                  <a:pt x="45691" y="107226"/>
                </a:lnTo>
                <a:lnTo>
                  <a:pt x="56857" y="122339"/>
                </a:lnTo>
                <a:lnTo>
                  <a:pt x="125717" y="82575"/>
                </a:lnTo>
                <a:lnTo>
                  <a:pt x="106592" y="56130"/>
                </a:lnTo>
                <a:lnTo>
                  <a:pt x="83472" y="33215"/>
                </a:lnTo>
                <a:lnTo>
                  <a:pt x="56849" y="14336"/>
                </a:lnTo>
                <a:lnTo>
                  <a:pt x="2721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60750" y="1759672"/>
            <a:ext cx="121285" cy="105410"/>
          </a:xfrm>
          <a:custGeom>
            <a:avLst/>
            <a:gdLst/>
            <a:ahLst/>
            <a:cxnLst/>
            <a:rect l="l" t="t" r="r" b="b"/>
            <a:pathLst>
              <a:path w="121285" h="105410">
                <a:moveTo>
                  <a:pt x="70027" y="0"/>
                </a:moveTo>
                <a:lnTo>
                  <a:pt x="54642" y="10366"/>
                </a:lnTo>
                <a:lnTo>
                  <a:pt x="37671" y="18248"/>
                </a:lnTo>
                <a:lnTo>
                  <a:pt x="19371" y="23393"/>
                </a:lnTo>
                <a:lnTo>
                  <a:pt x="0" y="25552"/>
                </a:lnTo>
                <a:lnTo>
                  <a:pt x="0" y="105130"/>
                </a:lnTo>
                <a:lnTo>
                  <a:pt x="33619" y="101667"/>
                </a:lnTo>
                <a:lnTo>
                  <a:pt x="65320" y="92819"/>
                </a:lnTo>
                <a:lnTo>
                  <a:pt x="94638" y="79068"/>
                </a:lnTo>
                <a:lnTo>
                  <a:pt x="121107" y="60896"/>
                </a:lnTo>
                <a:lnTo>
                  <a:pt x="70027" y="0"/>
                </a:lnTo>
                <a:close/>
              </a:path>
            </a:pathLst>
          </a:custGeom>
          <a:solidFill>
            <a:srgbClr val="E86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61296" y="1570636"/>
            <a:ext cx="93980" cy="127000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68922" y="0"/>
                </a:moveTo>
                <a:lnTo>
                  <a:pt x="0" y="39801"/>
                </a:lnTo>
                <a:lnTo>
                  <a:pt x="6091" y="52818"/>
                </a:lnTo>
                <a:lnTo>
                  <a:pt x="10601" y="66632"/>
                </a:lnTo>
                <a:lnTo>
                  <a:pt x="13401" y="81133"/>
                </a:lnTo>
                <a:lnTo>
                  <a:pt x="14363" y="96215"/>
                </a:lnTo>
                <a:lnTo>
                  <a:pt x="14363" y="101968"/>
                </a:lnTo>
                <a:lnTo>
                  <a:pt x="13906" y="107607"/>
                </a:lnTo>
                <a:lnTo>
                  <a:pt x="13106" y="113131"/>
                </a:lnTo>
                <a:lnTo>
                  <a:pt x="91439" y="126949"/>
                </a:lnTo>
                <a:lnTo>
                  <a:pt x="92489" y="119391"/>
                </a:lnTo>
                <a:lnTo>
                  <a:pt x="93262" y="111748"/>
                </a:lnTo>
                <a:lnTo>
                  <a:pt x="93740" y="104023"/>
                </a:lnTo>
                <a:lnTo>
                  <a:pt x="93903" y="96215"/>
                </a:lnTo>
                <a:lnTo>
                  <a:pt x="92232" y="70449"/>
                </a:lnTo>
                <a:lnTo>
                  <a:pt x="87366" y="45693"/>
                </a:lnTo>
                <a:lnTo>
                  <a:pt x="79523" y="22143"/>
                </a:lnTo>
                <a:lnTo>
                  <a:pt x="68922" y="0"/>
                </a:lnTo>
                <a:close/>
              </a:path>
            </a:pathLst>
          </a:custGeom>
          <a:solidFill>
            <a:srgbClr val="E86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62899" y="1690772"/>
            <a:ext cx="115570" cy="125730"/>
          </a:xfrm>
          <a:custGeom>
            <a:avLst/>
            <a:gdLst/>
            <a:ahLst/>
            <a:cxnLst/>
            <a:rect l="l" t="t" r="r" b="b"/>
            <a:pathLst>
              <a:path w="115570" h="125730">
                <a:moveTo>
                  <a:pt x="78320" y="0"/>
                </a:moveTo>
                <a:lnTo>
                  <a:pt x="0" y="13817"/>
                </a:lnTo>
                <a:lnTo>
                  <a:pt x="9069" y="45915"/>
                </a:lnTo>
                <a:lnTo>
                  <a:pt x="23152" y="75549"/>
                </a:lnTo>
                <a:lnTo>
                  <a:pt x="41758" y="102225"/>
                </a:lnTo>
                <a:lnTo>
                  <a:pt x="64401" y="125450"/>
                </a:lnTo>
                <a:lnTo>
                  <a:pt x="115506" y="64528"/>
                </a:lnTo>
                <a:lnTo>
                  <a:pt x="102559" y="51002"/>
                </a:lnTo>
                <a:lnTo>
                  <a:pt x="91874" y="35560"/>
                </a:lnTo>
                <a:lnTo>
                  <a:pt x="83709" y="18469"/>
                </a:lnTo>
                <a:lnTo>
                  <a:pt x="7832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92962" y="1468815"/>
            <a:ext cx="128905" cy="85725"/>
          </a:xfrm>
          <a:custGeom>
            <a:avLst/>
            <a:gdLst/>
            <a:ahLst/>
            <a:cxnLst/>
            <a:rect l="l" t="t" r="r" b="b"/>
            <a:pathLst>
              <a:path w="128904" h="85725">
                <a:moveTo>
                  <a:pt x="64236" y="0"/>
                </a:moveTo>
                <a:lnTo>
                  <a:pt x="47493" y="709"/>
                </a:lnTo>
                <a:lnTo>
                  <a:pt x="31132" y="2790"/>
                </a:lnTo>
                <a:lnTo>
                  <a:pt x="15371" y="6129"/>
                </a:lnTo>
                <a:lnTo>
                  <a:pt x="0" y="10718"/>
                </a:lnTo>
                <a:lnTo>
                  <a:pt x="27216" y="85509"/>
                </a:lnTo>
                <a:lnTo>
                  <a:pt x="36172" y="82944"/>
                </a:lnTo>
                <a:lnTo>
                  <a:pt x="45331" y="81081"/>
                </a:lnTo>
                <a:lnTo>
                  <a:pt x="54722" y="79940"/>
                </a:lnTo>
                <a:lnTo>
                  <a:pt x="64236" y="79552"/>
                </a:lnTo>
                <a:lnTo>
                  <a:pt x="103470" y="79552"/>
                </a:lnTo>
                <a:lnTo>
                  <a:pt x="128498" y="10782"/>
                </a:lnTo>
                <a:lnTo>
                  <a:pt x="113114" y="6172"/>
                </a:lnTo>
                <a:lnTo>
                  <a:pt x="97243" y="2790"/>
                </a:lnTo>
                <a:lnTo>
                  <a:pt x="80935" y="709"/>
                </a:lnTo>
                <a:lnTo>
                  <a:pt x="64236" y="0"/>
                </a:lnTo>
                <a:close/>
              </a:path>
              <a:path w="128904" h="85725">
                <a:moveTo>
                  <a:pt x="103470" y="79552"/>
                </a:moveTo>
                <a:lnTo>
                  <a:pt x="64236" y="79552"/>
                </a:lnTo>
                <a:lnTo>
                  <a:pt x="73883" y="79944"/>
                </a:lnTo>
                <a:lnTo>
                  <a:pt x="83307" y="81092"/>
                </a:lnTo>
                <a:lnTo>
                  <a:pt x="92469" y="82960"/>
                </a:lnTo>
                <a:lnTo>
                  <a:pt x="101307" y="85496"/>
                </a:lnTo>
                <a:lnTo>
                  <a:pt x="103470" y="79552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59198" y="1570751"/>
            <a:ext cx="93980" cy="127000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24917" y="0"/>
                </a:moveTo>
                <a:lnTo>
                  <a:pt x="14342" y="22116"/>
                </a:lnTo>
                <a:lnTo>
                  <a:pt x="6519" y="45640"/>
                </a:lnTo>
                <a:lnTo>
                  <a:pt x="1666" y="70369"/>
                </a:lnTo>
                <a:lnTo>
                  <a:pt x="0" y="96100"/>
                </a:lnTo>
                <a:lnTo>
                  <a:pt x="165" y="103916"/>
                </a:lnTo>
                <a:lnTo>
                  <a:pt x="647" y="111647"/>
                </a:lnTo>
                <a:lnTo>
                  <a:pt x="1425" y="119294"/>
                </a:lnTo>
                <a:lnTo>
                  <a:pt x="2476" y="126860"/>
                </a:lnTo>
                <a:lnTo>
                  <a:pt x="80797" y="113042"/>
                </a:lnTo>
                <a:lnTo>
                  <a:pt x="79997" y="107505"/>
                </a:lnTo>
                <a:lnTo>
                  <a:pt x="79540" y="101854"/>
                </a:lnTo>
                <a:lnTo>
                  <a:pt x="79540" y="96100"/>
                </a:lnTo>
                <a:lnTo>
                  <a:pt x="80491" y="81051"/>
                </a:lnTo>
                <a:lnTo>
                  <a:pt x="83264" y="66571"/>
                </a:lnTo>
                <a:lnTo>
                  <a:pt x="87737" y="52775"/>
                </a:lnTo>
                <a:lnTo>
                  <a:pt x="93789" y="39776"/>
                </a:lnTo>
                <a:lnTo>
                  <a:pt x="24917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87658" y="1482010"/>
            <a:ext cx="126364" cy="122555"/>
          </a:xfrm>
          <a:custGeom>
            <a:avLst/>
            <a:gdLst/>
            <a:ahLst/>
            <a:cxnLst/>
            <a:rect l="l" t="t" r="r" b="b"/>
            <a:pathLst>
              <a:path w="126364" h="122555">
                <a:moveTo>
                  <a:pt x="98666" y="0"/>
                </a:moveTo>
                <a:lnTo>
                  <a:pt x="68987" y="14338"/>
                </a:lnTo>
                <a:lnTo>
                  <a:pt x="42313" y="33215"/>
                </a:lnTo>
                <a:lnTo>
                  <a:pt x="19149" y="56137"/>
                </a:lnTo>
                <a:lnTo>
                  <a:pt x="0" y="82613"/>
                </a:lnTo>
                <a:lnTo>
                  <a:pt x="68910" y="122402"/>
                </a:lnTo>
                <a:lnTo>
                  <a:pt x="80088" y="107241"/>
                </a:lnTo>
                <a:lnTo>
                  <a:pt x="93483" y="94057"/>
                </a:lnTo>
                <a:lnTo>
                  <a:pt x="108827" y="83124"/>
                </a:lnTo>
                <a:lnTo>
                  <a:pt x="125857" y="74714"/>
                </a:lnTo>
                <a:lnTo>
                  <a:pt x="9866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16958" y="3136643"/>
            <a:ext cx="8369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40" dirty="0">
                <a:solidFill>
                  <a:srgbClr val="414042"/>
                </a:solidFill>
                <a:latin typeface="Arial"/>
                <a:cs typeface="Arial"/>
              </a:rPr>
              <a:t>TACTICS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46499" y="3493808"/>
            <a:ext cx="2970530" cy="1027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100"/>
              </a:lnSpc>
            </a:pPr>
            <a:r>
              <a:rPr sz="1400" spc="-5" dirty="0">
                <a:latin typeface="Arial"/>
                <a:cs typeface="Arial"/>
              </a:rPr>
              <a:t>Creative. </a:t>
            </a:r>
            <a:r>
              <a:rPr sz="1400" dirty="0">
                <a:latin typeface="Arial"/>
                <a:cs typeface="Arial"/>
              </a:rPr>
              <a:t>Define </a:t>
            </a:r>
            <a:r>
              <a:rPr sz="1400" spc="-10" dirty="0">
                <a:latin typeface="Arial"/>
                <a:cs typeface="Arial"/>
              </a:rPr>
              <a:t>inventive </a:t>
            </a:r>
            <a:r>
              <a:rPr sz="1400" dirty="0">
                <a:latin typeface="Arial"/>
                <a:cs typeface="Arial"/>
              </a:rPr>
              <a:t>campaigns  based on strategic intelligence, using  a broad </a:t>
            </a:r>
            <a:r>
              <a:rPr sz="1400" spc="-5" dirty="0">
                <a:latin typeface="Arial"/>
                <a:cs typeface="Arial"/>
              </a:rPr>
              <a:t>set of </a:t>
            </a:r>
            <a:r>
              <a:rPr sz="1400" dirty="0">
                <a:latin typeface="Arial"/>
                <a:cs typeface="Arial"/>
              </a:rPr>
              <a:t>tools, techniques,  channels 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content.</a:t>
            </a:r>
          </a:p>
        </p:txBody>
      </p:sp>
      <p:sp>
        <p:nvSpPr>
          <p:cNvPr id="50" name="object 50"/>
          <p:cNvSpPr/>
          <p:nvPr/>
        </p:nvSpPr>
        <p:spPr>
          <a:xfrm>
            <a:off x="5732693" y="3324844"/>
            <a:ext cx="121285" cy="105410"/>
          </a:xfrm>
          <a:custGeom>
            <a:avLst/>
            <a:gdLst/>
            <a:ahLst/>
            <a:cxnLst/>
            <a:rect l="l" t="t" r="r" b="b"/>
            <a:pathLst>
              <a:path w="121285" h="105410">
                <a:moveTo>
                  <a:pt x="51142" y="0"/>
                </a:moveTo>
                <a:lnTo>
                  <a:pt x="0" y="60960"/>
                </a:lnTo>
                <a:lnTo>
                  <a:pt x="26450" y="79055"/>
                </a:lnTo>
                <a:lnTo>
                  <a:pt x="55746" y="92735"/>
                </a:lnTo>
                <a:lnTo>
                  <a:pt x="87414" y="101529"/>
                </a:lnTo>
                <a:lnTo>
                  <a:pt x="120980" y="104965"/>
                </a:lnTo>
                <a:lnTo>
                  <a:pt x="120980" y="25412"/>
                </a:lnTo>
                <a:lnTo>
                  <a:pt x="101667" y="23261"/>
                </a:lnTo>
                <a:lnTo>
                  <a:pt x="83423" y="18140"/>
                </a:lnTo>
                <a:lnTo>
                  <a:pt x="66498" y="10301"/>
                </a:lnTo>
                <a:lnTo>
                  <a:pt x="5114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36172" y="3255750"/>
            <a:ext cx="115570" cy="125730"/>
          </a:xfrm>
          <a:custGeom>
            <a:avLst/>
            <a:gdLst/>
            <a:ahLst/>
            <a:cxnLst/>
            <a:rect l="l" t="t" r="r" b="b"/>
            <a:pathLst>
              <a:path w="115570" h="125729">
                <a:moveTo>
                  <a:pt x="37020" y="0"/>
                </a:moveTo>
                <a:lnTo>
                  <a:pt x="31659" y="18403"/>
                </a:lnTo>
                <a:lnTo>
                  <a:pt x="23525" y="35436"/>
                </a:lnTo>
                <a:lnTo>
                  <a:pt x="12883" y="50834"/>
                </a:lnTo>
                <a:lnTo>
                  <a:pt x="0" y="64338"/>
                </a:lnTo>
                <a:lnTo>
                  <a:pt x="51130" y="125298"/>
                </a:lnTo>
                <a:lnTo>
                  <a:pt x="73702" y="102089"/>
                </a:lnTo>
                <a:lnTo>
                  <a:pt x="92249" y="75442"/>
                </a:lnTo>
                <a:lnTo>
                  <a:pt x="106287" y="45850"/>
                </a:lnTo>
                <a:lnTo>
                  <a:pt x="115328" y="13804"/>
                </a:lnTo>
                <a:lnTo>
                  <a:pt x="3702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00911" y="3046957"/>
            <a:ext cx="125730" cy="122555"/>
          </a:xfrm>
          <a:custGeom>
            <a:avLst/>
            <a:gdLst/>
            <a:ahLst/>
            <a:cxnLst/>
            <a:rect l="l" t="t" r="r" b="b"/>
            <a:pathLst>
              <a:path w="125729" h="122555">
                <a:moveTo>
                  <a:pt x="27216" y="0"/>
                </a:moveTo>
                <a:lnTo>
                  <a:pt x="0" y="74790"/>
                </a:lnTo>
                <a:lnTo>
                  <a:pt x="16995" y="83187"/>
                </a:lnTo>
                <a:lnTo>
                  <a:pt x="32315" y="94087"/>
                </a:lnTo>
                <a:lnTo>
                  <a:pt x="45691" y="107226"/>
                </a:lnTo>
                <a:lnTo>
                  <a:pt x="56857" y="122339"/>
                </a:lnTo>
                <a:lnTo>
                  <a:pt x="125717" y="82575"/>
                </a:lnTo>
                <a:lnTo>
                  <a:pt x="106592" y="56130"/>
                </a:lnTo>
                <a:lnTo>
                  <a:pt x="83472" y="33215"/>
                </a:lnTo>
                <a:lnTo>
                  <a:pt x="56849" y="14336"/>
                </a:lnTo>
                <a:lnTo>
                  <a:pt x="2721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60750" y="3324671"/>
            <a:ext cx="121285" cy="105410"/>
          </a:xfrm>
          <a:custGeom>
            <a:avLst/>
            <a:gdLst/>
            <a:ahLst/>
            <a:cxnLst/>
            <a:rect l="l" t="t" r="r" b="b"/>
            <a:pathLst>
              <a:path w="121285" h="105410">
                <a:moveTo>
                  <a:pt x="70027" y="0"/>
                </a:moveTo>
                <a:lnTo>
                  <a:pt x="54642" y="10366"/>
                </a:lnTo>
                <a:lnTo>
                  <a:pt x="37671" y="18248"/>
                </a:lnTo>
                <a:lnTo>
                  <a:pt x="19371" y="23393"/>
                </a:lnTo>
                <a:lnTo>
                  <a:pt x="0" y="25552"/>
                </a:lnTo>
                <a:lnTo>
                  <a:pt x="0" y="105130"/>
                </a:lnTo>
                <a:lnTo>
                  <a:pt x="33619" y="101667"/>
                </a:lnTo>
                <a:lnTo>
                  <a:pt x="65320" y="92819"/>
                </a:lnTo>
                <a:lnTo>
                  <a:pt x="94638" y="79068"/>
                </a:lnTo>
                <a:lnTo>
                  <a:pt x="121107" y="60896"/>
                </a:lnTo>
                <a:lnTo>
                  <a:pt x="70027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61296" y="3135636"/>
            <a:ext cx="93980" cy="127000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68922" y="0"/>
                </a:moveTo>
                <a:lnTo>
                  <a:pt x="0" y="39801"/>
                </a:lnTo>
                <a:lnTo>
                  <a:pt x="6091" y="52818"/>
                </a:lnTo>
                <a:lnTo>
                  <a:pt x="10601" y="66632"/>
                </a:lnTo>
                <a:lnTo>
                  <a:pt x="13401" y="81133"/>
                </a:lnTo>
                <a:lnTo>
                  <a:pt x="14363" y="96215"/>
                </a:lnTo>
                <a:lnTo>
                  <a:pt x="14363" y="101968"/>
                </a:lnTo>
                <a:lnTo>
                  <a:pt x="13906" y="107607"/>
                </a:lnTo>
                <a:lnTo>
                  <a:pt x="13106" y="113131"/>
                </a:lnTo>
                <a:lnTo>
                  <a:pt x="91439" y="126949"/>
                </a:lnTo>
                <a:lnTo>
                  <a:pt x="92489" y="119391"/>
                </a:lnTo>
                <a:lnTo>
                  <a:pt x="93262" y="111748"/>
                </a:lnTo>
                <a:lnTo>
                  <a:pt x="93740" y="104023"/>
                </a:lnTo>
                <a:lnTo>
                  <a:pt x="93903" y="96215"/>
                </a:lnTo>
                <a:lnTo>
                  <a:pt x="92232" y="70449"/>
                </a:lnTo>
                <a:lnTo>
                  <a:pt x="87366" y="45693"/>
                </a:lnTo>
                <a:lnTo>
                  <a:pt x="79523" y="22143"/>
                </a:lnTo>
                <a:lnTo>
                  <a:pt x="6892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62899" y="3255771"/>
            <a:ext cx="115570" cy="125730"/>
          </a:xfrm>
          <a:custGeom>
            <a:avLst/>
            <a:gdLst/>
            <a:ahLst/>
            <a:cxnLst/>
            <a:rect l="l" t="t" r="r" b="b"/>
            <a:pathLst>
              <a:path w="115570" h="125729">
                <a:moveTo>
                  <a:pt x="78320" y="0"/>
                </a:moveTo>
                <a:lnTo>
                  <a:pt x="0" y="13817"/>
                </a:lnTo>
                <a:lnTo>
                  <a:pt x="9069" y="45915"/>
                </a:lnTo>
                <a:lnTo>
                  <a:pt x="23152" y="75549"/>
                </a:lnTo>
                <a:lnTo>
                  <a:pt x="41758" y="102225"/>
                </a:lnTo>
                <a:lnTo>
                  <a:pt x="64401" y="125450"/>
                </a:lnTo>
                <a:lnTo>
                  <a:pt x="115506" y="64528"/>
                </a:lnTo>
                <a:lnTo>
                  <a:pt x="102559" y="51002"/>
                </a:lnTo>
                <a:lnTo>
                  <a:pt x="91874" y="35560"/>
                </a:lnTo>
                <a:lnTo>
                  <a:pt x="83709" y="18469"/>
                </a:lnTo>
                <a:lnTo>
                  <a:pt x="78320" y="0"/>
                </a:lnTo>
                <a:close/>
              </a:path>
            </a:pathLst>
          </a:custGeom>
          <a:solidFill>
            <a:srgbClr val="E86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92962" y="3033815"/>
            <a:ext cx="128905" cy="85725"/>
          </a:xfrm>
          <a:custGeom>
            <a:avLst/>
            <a:gdLst/>
            <a:ahLst/>
            <a:cxnLst/>
            <a:rect l="l" t="t" r="r" b="b"/>
            <a:pathLst>
              <a:path w="128904" h="85725">
                <a:moveTo>
                  <a:pt x="64236" y="0"/>
                </a:moveTo>
                <a:lnTo>
                  <a:pt x="47493" y="709"/>
                </a:lnTo>
                <a:lnTo>
                  <a:pt x="31132" y="2790"/>
                </a:lnTo>
                <a:lnTo>
                  <a:pt x="15371" y="6129"/>
                </a:lnTo>
                <a:lnTo>
                  <a:pt x="0" y="10718"/>
                </a:lnTo>
                <a:lnTo>
                  <a:pt x="27216" y="85509"/>
                </a:lnTo>
                <a:lnTo>
                  <a:pt x="36172" y="82944"/>
                </a:lnTo>
                <a:lnTo>
                  <a:pt x="45331" y="81081"/>
                </a:lnTo>
                <a:lnTo>
                  <a:pt x="54722" y="79940"/>
                </a:lnTo>
                <a:lnTo>
                  <a:pt x="64236" y="79552"/>
                </a:lnTo>
                <a:lnTo>
                  <a:pt x="103470" y="79552"/>
                </a:lnTo>
                <a:lnTo>
                  <a:pt x="128498" y="10782"/>
                </a:lnTo>
                <a:lnTo>
                  <a:pt x="113114" y="6172"/>
                </a:lnTo>
                <a:lnTo>
                  <a:pt x="97243" y="2790"/>
                </a:lnTo>
                <a:lnTo>
                  <a:pt x="80935" y="709"/>
                </a:lnTo>
                <a:lnTo>
                  <a:pt x="64236" y="0"/>
                </a:lnTo>
                <a:close/>
              </a:path>
              <a:path w="128904" h="85725">
                <a:moveTo>
                  <a:pt x="103470" y="79552"/>
                </a:moveTo>
                <a:lnTo>
                  <a:pt x="64236" y="79552"/>
                </a:lnTo>
                <a:lnTo>
                  <a:pt x="73883" y="79944"/>
                </a:lnTo>
                <a:lnTo>
                  <a:pt x="83307" y="81092"/>
                </a:lnTo>
                <a:lnTo>
                  <a:pt x="92469" y="82960"/>
                </a:lnTo>
                <a:lnTo>
                  <a:pt x="101307" y="85496"/>
                </a:lnTo>
                <a:lnTo>
                  <a:pt x="103470" y="79552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59198" y="3135750"/>
            <a:ext cx="93980" cy="127000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24917" y="0"/>
                </a:moveTo>
                <a:lnTo>
                  <a:pt x="14342" y="22116"/>
                </a:lnTo>
                <a:lnTo>
                  <a:pt x="6519" y="45640"/>
                </a:lnTo>
                <a:lnTo>
                  <a:pt x="1666" y="70369"/>
                </a:lnTo>
                <a:lnTo>
                  <a:pt x="0" y="96100"/>
                </a:lnTo>
                <a:lnTo>
                  <a:pt x="165" y="103916"/>
                </a:lnTo>
                <a:lnTo>
                  <a:pt x="647" y="111647"/>
                </a:lnTo>
                <a:lnTo>
                  <a:pt x="1425" y="119294"/>
                </a:lnTo>
                <a:lnTo>
                  <a:pt x="2476" y="126860"/>
                </a:lnTo>
                <a:lnTo>
                  <a:pt x="80797" y="113042"/>
                </a:lnTo>
                <a:lnTo>
                  <a:pt x="79997" y="107505"/>
                </a:lnTo>
                <a:lnTo>
                  <a:pt x="79540" y="101854"/>
                </a:lnTo>
                <a:lnTo>
                  <a:pt x="79540" y="96100"/>
                </a:lnTo>
                <a:lnTo>
                  <a:pt x="80491" y="81051"/>
                </a:lnTo>
                <a:lnTo>
                  <a:pt x="83264" y="66571"/>
                </a:lnTo>
                <a:lnTo>
                  <a:pt x="87737" y="52775"/>
                </a:lnTo>
                <a:lnTo>
                  <a:pt x="93789" y="39776"/>
                </a:lnTo>
                <a:lnTo>
                  <a:pt x="24917" y="0"/>
                </a:lnTo>
                <a:close/>
              </a:path>
            </a:pathLst>
          </a:custGeom>
          <a:solidFill>
            <a:srgbClr val="E86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87658" y="3047010"/>
            <a:ext cx="126364" cy="122555"/>
          </a:xfrm>
          <a:custGeom>
            <a:avLst/>
            <a:gdLst/>
            <a:ahLst/>
            <a:cxnLst/>
            <a:rect l="l" t="t" r="r" b="b"/>
            <a:pathLst>
              <a:path w="126364" h="122555">
                <a:moveTo>
                  <a:pt x="98666" y="0"/>
                </a:moveTo>
                <a:lnTo>
                  <a:pt x="68987" y="14338"/>
                </a:lnTo>
                <a:lnTo>
                  <a:pt x="42313" y="33215"/>
                </a:lnTo>
                <a:lnTo>
                  <a:pt x="19149" y="56137"/>
                </a:lnTo>
                <a:lnTo>
                  <a:pt x="0" y="82613"/>
                </a:lnTo>
                <a:lnTo>
                  <a:pt x="68910" y="122402"/>
                </a:lnTo>
                <a:lnTo>
                  <a:pt x="80088" y="107241"/>
                </a:lnTo>
                <a:lnTo>
                  <a:pt x="93483" y="94057"/>
                </a:lnTo>
                <a:lnTo>
                  <a:pt x="108827" y="83124"/>
                </a:lnTo>
                <a:lnTo>
                  <a:pt x="125857" y="74714"/>
                </a:lnTo>
                <a:lnTo>
                  <a:pt x="9866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59199" y="2896998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799" y="0"/>
                </a:lnTo>
              </a:path>
            </a:pathLst>
          </a:custGeom>
          <a:ln w="127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116958" y="4946568"/>
            <a:ext cx="97281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0" dirty="0">
                <a:solidFill>
                  <a:srgbClr val="414042"/>
                </a:solidFill>
                <a:latin typeface="Arial"/>
                <a:cs typeface="Arial"/>
              </a:rPr>
              <a:t>DELIVERY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646499" y="5303733"/>
            <a:ext cx="2924810" cy="77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100"/>
              </a:lnSpc>
            </a:pPr>
            <a:r>
              <a:rPr sz="1400" spc="5" dirty="0">
                <a:latin typeface="Arial"/>
                <a:cs typeface="Arial"/>
              </a:rPr>
              <a:t>Results-Driven. </a:t>
            </a:r>
            <a:r>
              <a:rPr sz="1400" spc="-5" dirty="0">
                <a:latin typeface="Arial"/>
                <a:cs typeface="Arial"/>
              </a:rPr>
              <a:t>Set </a:t>
            </a:r>
            <a:r>
              <a:rPr sz="1400" dirty="0">
                <a:latin typeface="Arial"/>
                <a:cs typeface="Arial"/>
              </a:rPr>
              <a:t>targets,  </a:t>
            </a:r>
            <a:r>
              <a:rPr sz="1400" spc="-5" dirty="0">
                <a:latin typeface="Arial"/>
                <a:cs typeface="Arial"/>
              </a:rPr>
              <a:t>guarantee </a:t>
            </a:r>
            <a:r>
              <a:rPr sz="1400" dirty="0">
                <a:latin typeface="Arial"/>
                <a:cs typeface="Arial"/>
              </a:rPr>
              <a:t>commitments, </a:t>
            </a:r>
            <a:r>
              <a:rPr sz="1400" spc="-5" dirty="0">
                <a:latin typeface="Arial"/>
                <a:cs typeface="Arial"/>
              </a:rPr>
              <a:t>deliver </a:t>
            </a:r>
            <a:r>
              <a:rPr sz="1400" dirty="0">
                <a:latin typeface="Arial"/>
                <a:cs typeface="Arial"/>
              </a:rPr>
              <a:t>and  showcase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ROI.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732693" y="5143845"/>
            <a:ext cx="121285" cy="105410"/>
          </a:xfrm>
          <a:custGeom>
            <a:avLst/>
            <a:gdLst/>
            <a:ahLst/>
            <a:cxnLst/>
            <a:rect l="l" t="t" r="r" b="b"/>
            <a:pathLst>
              <a:path w="121285" h="105410">
                <a:moveTo>
                  <a:pt x="51142" y="0"/>
                </a:moveTo>
                <a:lnTo>
                  <a:pt x="0" y="60960"/>
                </a:lnTo>
                <a:lnTo>
                  <a:pt x="26450" y="79055"/>
                </a:lnTo>
                <a:lnTo>
                  <a:pt x="55746" y="92735"/>
                </a:lnTo>
                <a:lnTo>
                  <a:pt x="87414" y="101529"/>
                </a:lnTo>
                <a:lnTo>
                  <a:pt x="120980" y="104965"/>
                </a:lnTo>
                <a:lnTo>
                  <a:pt x="120980" y="25412"/>
                </a:lnTo>
                <a:lnTo>
                  <a:pt x="101667" y="23261"/>
                </a:lnTo>
                <a:lnTo>
                  <a:pt x="83423" y="18140"/>
                </a:lnTo>
                <a:lnTo>
                  <a:pt x="66498" y="10301"/>
                </a:lnTo>
                <a:lnTo>
                  <a:pt x="5114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36172" y="5074749"/>
            <a:ext cx="115570" cy="125730"/>
          </a:xfrm>
          <a:custGeom>
            <a:avLst/>
            <a:gdLst/>
            <a:ahLst/>
            <a:cxnLst/>
            <a:rect l="l" t="t" r="r" b="b"/>
            <a:pathLst>
              <a:path w="115570" h="125729">
                <a:moveTo>
                  <a:pt x="37020" y="0"/>
                </a:moveTo>
                <a:lnTo>
                  <a:pt x="31659" y="18403"/>
                </a:lnTo>
                <a:lnTo>
                  <a:pt x="23525" y="35436"/>
                </a:lnTo>
                <a:lnTo>
                  <a:pt x="12883" y="50834"/>
                </a:lnTo>
                <a:lnTo>
                  <a:pt x="0" y="64338"/>
                </a:lnTo>
                <a:lnTo>
                  <a:pt x="51130" y="125298"/>
                </a:lnTo>
                <a:lnTo>
                  <a:pt x="73702" y="102089"/>
                </a:lnTo>
                <a:lnTo>
                  <a:pt x="92249" y="75442"/>
                </a:lnTo>
                <a:lnTo>
                  <a:pt x="106287" y="45850"/>
                </a:lnTo>
                <a:lnTo>
                  <a:pt x="115328" y="13804"/>
                </a:lnTo>
                <a:lnTo>
                  <a:pt x="3702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00911" y="4865956"/>
            <a:ext cx="125730" cy="122555"/>
          </a:xfrm>
          <a:custGeom>
            <a:avLst/>
            <a:gdLst/>
            <a:ahLst/>
            <a:cxnLst/>
            <a:rect l="l" t="t" r="r" b="b"/>
            <a:pathLst>
              <a:path w="125729" h="122554">
                <a:moveTo>
                  <a:pt x="27216" y="0"/>
                </a:moveTo>
                <a:lnTo>
                  <a:pt x="0" y="74790"/>
                </a:lnTo>
                <a:lnTo>
                  <a:pt x="16995" y="83187"/>
                </a:lnTo>
                <a:lnTo>
                  <a:pt x="32315" y="94087"/>
                </a:lnTo>
                <a:lnTo>
                  <a:pt x="45691" y="107226"/>
                </a:lnTo>
                <a:lnTo>
                  <a:pt x="56857" y="122339"/>
                </a:lnTo>
                <a:lnTo>
                  <a:pt x="125717" y="82575"/>
                </a:lnTo>
                <a:lnTo>
                  <a:pt x="106592" y="56130"/>
                </a:lnTo>
                <a:lnTo>
                  <a:pt x="83472" y="33215"/>
                </a:lnTo>
                <a:lnTo>
                  <a:pt x="56849" y="14336"/>
                </a:lnTo>
                <a:lnTo>
                  <a:pt x="27216" y="0"/>
                </a:lnTo>
                <a:close/>
              </a:path>
            </a:pathLst>
          </a:custGeom>
          <a:solidFill>
            <a:srgbClr val="E86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60750" y="5143672"/>
            <a:ext cx="121285" cy="105410"/>
          </a:xfrm>
          <a:custGeom>
            <a:avLst/>
            <a:gdLst/>
            <a:ahLst/>
            <a:cxnLst/>
            <a:rect l="l" t="t" r="r" b="b"/>
            <a:pathLst>
              <a:path w="121285" h="105410">
                <a:moveTo>
                  <a:pt x="70027" y="0"/>
                </a:moveTo>
                <a:lnTo>
                  <a:pt x="54642" y="10364"/>
                </a:lnTo>
                <a:lnTo>
                  <a:pt x="37671" y="18243"/>
                </a:lnTo>
                <a:lnTo>
                  <a:pt x="19371" y="23388"/>
                </a:lnTo>
                <a:lnTo>
                  <a:pt x="0" y="25552"/>
                </a:lnTo>
                <a:lnTo>
                  <a:pt x="0" y="105130"/>
                </a:lnTo>
                <a:lnTo>
                  <a:pt x="33619" y="101667"/>
                </a:lnTo>
                <a:lnTo>
                  <a:pt x="65320" y="92819"/>
                </a:lnTo>
                <a:lnTo>
                  <a:pt x="94638" y="79068"/>
                </a:lnTo>
                <a:lnTo>
                  <a:pt x="121107" y="60896"/>
                </a:lnTo>
                <a:lnTo>
                  <a:pt x="70027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61296" y="4954637"/>
            <a:ext cx="93980" cy="127000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68922" y="0"/>
                </a:moveTo>
                <a:lnTo>
                  <a:pt x="0" y="39801"/>
                </a:lnTo>
                <a:lnTo>
                  <a:pt x="6091" y="52818"/>
                </a:lnTo>
                <a:lnTo>
                  <a:pt x="10601" y="66632"/>
                </a:lnTo>
                <a:lnTo>
                  <a:pt x="13401" y="81133"/>
                </a:lnTo>
                <a:lnTo>
                  <a:pt x="14363" y="96215"/>
                </a:lnTo>
                <a:lnTo>
                  <a:pt x="14363" y="101968"/>
                </a:lnTo>
                <a:lnTo>
                  <a:pt x="13906" y="107607"/>
                </a:lnTo>
                <a:lnTo>
                  <a:pt x="13106" y="113131"/>
                </a:lnTo>
                <a:lnTo>
                  <a:pt x="91439" y="126949"/>
                </a:lnTo>
                <a:lnTo>
                  <a:pt x="92489" y="119391"/>
                </a:lnTo>
                <a:lnTo>
                  <a:pt x="93262" y="111748"/>
                </a:lnTo>
                <a:lnTo>
                  <a:pt x="93740" y="104023"/>
                </a:lnTo>
                <a:lnTo>
                  <a:pt x="93903" y="96215"/>
                </a:lnTo>
                <a:lnTo>
                  <a:pt x="92232" y="70449"/>
                </a:lnTo>
                <a:lnTo>
                  <a:pt x="87366" y="45693"/>
                </a:lnTo>
                <a:lnTo>
                  <a:pt x="79523" y="22143"/>
                </a:lnTo>
                <a:lnTo>
                  <a:pt x="6892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62899" y="5074771"/>
            <a:ext cx="115570" cy="125730"/>
          </a:xfrm>
          <a:custGeom>
            <a:avLst/>
            <a:gdLst/>
            <a:ahLst/>
            <a:cxnLst/>
            <a:rect l="l" t="t" r="r" b="b"/>
            <a:pathLst>
              <a:path w="115570" h="125729">
                <a:moveTo>
                  <a:pt x="78320" y="0"/>
                </a:moveTo>
                <a:lnTo>
                  <a:pt x="0" y="13817"/>
                </a:lnTo>
                <a:lnTo>
                  <a:pt x="9069" y="45915"/>
                </a:lnTo>
                <a:lnTo>
                  <a:pt x="23152" y="75549"/>
                </a:lnTo>
                <a:lnTo>
                  <a:pt x="41758" y="102225"/>
                </a:lnTo>
                <a:lnTo>
                  <a:pt x="64401" y="125450"/>
                </a:lnTo>
                <a:lnTo>
                  <a:pt x="115506" y="64528"/>
                </a:lnTo>
                <a:lnTo>
                  <a:pt x="102559" y="51002"/>
                </a:lnTo>
                <a:lnTo>
                  <a:pt x="91874" y="35560"/>
                </a:lnTo>
                <a:lnTo>
                  <a:pt x="83709" y="18469"/>
                </a:lnTo>
                <a:lnTo>
                  <a:pt x="7832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92962" y="4852814"/>
            <a:ext cx="128905" cy="85725"/>
          </a:xfrm>
          <a:custGeom>
            <a:avLst/>
            <a:gdLst/>
            <a:ahLst/>
            <a:cxnLst/>
            <a:rect l="l" t="t" r="r" b="b"/>
            <a:pathLst>
              <a:path w="128904" h="85725">
                <a:moveTo>
                  <a:pt x="64236" y="0"/>
                </a:moveTo>
                <a:lnTo>
                  <a:pt x="47493" y="709"/>
                </a:lnTo>
                <a:lnTo>
                  <a:pt x="31132" y="2790"/>
                </a:lnTo>
                <a:lnTo>
                  <a:pt x="15371" y="6129"/>
                </a:lnTo>
                <a:lnTo>
                  <a:pt x="0" y="10718"/>
                </a:lnTo>
                <a:lnTo>
                  <a:pt x="27216" y="85509"/>
                </a:lnTo>
                <a:lnTo>
                  <a:pt x="36172" y="82944"/>
                </a:lnTo>
                <a:lnTo>
                  <a:pt x="45331" y="81081"/>
                </a:lnTo>
                <a:lnTo>
                  <a:pt x="54722" y="79940"/>
                </a:lnTo>
                <a:lnTo>
                  <a:pt x="64236" y="79552"/>
                </a:lnTo>
                <a:lnTo>
                  <a:pt x="103470" y="79552"/>
                </a:lnTo>
                <a:lnTo>
                  <a:pt x="128498" y="10782"/>
                </a:lnTo>
                <a:lnTo>
                  <a:pt x="113114" y="6172"/>
                </a:lnTo>
                <a:lnTo>
                  <a:pt x="97243" y="2790"/>
                </a:lnTo>
                <a:lnTo>
                  <a:pt x="80935" y="709"/>
                </a:lnTo>
                <a:lnTo>
                  <a:pt x="64236" y="0"/>
                </a:lnTo>
                <a:close/>
              </a:path>
              <a:path w="128904" h="85725">
                <a:moveTo>
                  <a:pt x="103470" y="79552"/>
                </a:moveTo>
                <a:lnTo>
                  <a:pt x="64236" y="79552"/>
                </a:lnTo>
                <a:lnTo>
                  <a:pt x="73883" y="79944"/>
                </a:lnTo>
                <a:lnTo>
                  <a:pt x="83307" y="81092"/>
                </a:lnTo>
                <a:lnTo>
                  <a:pt x="92469" y="82960"/>
                </a:lnTo>
                <a:lnTo>
                  <a:pt x="101307" y="85496"/>
                </a:lnTo>
                <a:lnTo>
                  <a:pt x="103470" y="79552"/>
                </a:lnTo>
                <a:close/>
              </a:path>
            </a:pathLst>
          </a:custGeom>
          <a:solidFill>
            <a:srgbClr val="E86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59198" y="4954751"/>
            <a:ext cx="93980" cy="127000"/>
          </a:xfrm>
          <a:custGeom>
            <a:avLst/>
            <a:gdLst/>
            <a:ahLst/>
            <a:cxnLst/>
            <a:rect l="l" t="t" r="r" b="b"/>
            <a:pathLst>
              <a:path w="93979" h="127000">
                <a:moveTo>
                  <a:pt x="24917" y="0"/>
                </a:moveTo>
                <a:lnTo>
                  <a:pt x="14342" y="22116"/>
                </a:lnTo>
                <a:lnTo>
                  <a:pt x="6519" y="45640"/>
                </a:lnTo>
                <a:lnTo>
                  <a:pt x="1666" y="70369"/>
                </a:lnTo>
                <a:lnTo>
                  <a:pt x="0" y="96100"/>
                </a:lnTo>
                <a:lnTo>
                  <a:pt x="165" y="103916"/>
                </a:lnTo>
                <a:lnTo>
                  <a:pt x="647" y="111647"/>
                </a:lnTo>
                <a:lnTo>
                  <a:pt x="1425" y="119294"/>
                </a:lnTo>
                <a:lnTo>
                  <a:pt x="2476" y="126860"/>
                </a:lnTo>
                <a:lnTo>
                  <a:pt x="80797" y="113042"/>
                </a:lnTo>
                <a:lnTo>
                  <a:pt x="79997" y="107505"/>
                </a:lnTo>
                <a:lnTo>
                  <a:pt x="79540" y="101854"/>
                </a:lnTo>
                <a:lnTo>
                  <a:pt x="79540" y="96100"/>
                </a:lnTo>
                <a:lnTo>
                  <a:pt x="80491" y="81051"/>
                </a:lnTo>
                <a:lnTo>
                  <a:pt x="83264" y="66571"/>
                </a:lnTo>
                <a:lnTo>
                  <a:pt x="87737" y="52775"/>
                </a:lnTo>
                <a:lnTo>
                  <a:pt x="93789" y="39776"/>
                </a:lnTo>
                <a:lnTo>
                  <a:pt x="24917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87658" y="4866009"/>
            <a:ext cx="126364" cy="122555"/>
          </a:xfrm>
          <a:custGeom>
            <a:avLst/>
            <a:gdLst/>
            <a:ahLst/>
            <a:cxnLst/>
            <a:rect l="l" t="t" r="r" b="b"/>
            <a:pathLst>
              <a:path w="126364" h="122554">
                <a:moveTo>
                  <a:pt x="98666" y="0"/>
                </a:moveTo>
                <a:lnTo>
                  <a:pt x="68987" y="14338"/>
                </a:lnTo>
                <a:lnTo>
                  <a:pt x="42313" y="33215"/>
                </a:lnTo>
                <a:lnTo>
                  <a:pt x="19149" y="56137"/>
                </a:lnTo>
                <a:lnTo>
                  <a:pt x="0" y="82613"/>
                </a:lnTo>
                <a:lnTo>
                  <a:pt x="68910" y="122402"/>
                </a:lnTo>
                <a:lnTo>
                  <a:pt x="80088" y="107241"/>
                </a:lnTo>
                <a:lnTo>
                  <a:pt x="93483" y="94057"/>
                </a:lnTo>
                <a:lnTo>
                  <a:pt x="108827" y="83124"/>
                </a:lnTo>
                <a:lnTo>
                  <a:pt x="125857" y="74714"/>
                </a:lnTo>
                <a:lnTo>
                  <a:pt x="98666" y="0"/>
                </a:lnTo>
                <a:close/>
              </a:path>
            </a:pathLst>
          </a:custGeom>
          <a:solidFill>
            <a:srgbClr val="E86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59199" y="4715997"/>
            <a:ext cx="2945130" cy="0"/>
          </a:xfrm>
          <a:custGeom>
            <a:avLst/>
            <a:gdLst/>
            <a:ahLst/>
            <a:cxnLst/>
            <a:rect l="l" t="t" r="r" b="b"/>
            <a:pathLst>
              <a:path w="2945129">
                <a:moveTo>
                  <a:pt x="0" y="0"/>
                </a:moveTo>
                <a:lnTo>
                  <a:pt x="2944799" y="0"/>
                </a:lnTo>
              </a:path>
            </a:pathLst>
          </a:custGeom>
          <a:ln w="127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Picture 85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9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Social Selling?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00" y="1559917"/>
            <a:ext cx="8089399" cy="5262979"/>
          </a:xfrm>
        </p:spPr>
        <p:txBody>
          <a:bodyPr/>
          <a:lstStyle/>
          <a:p>
            <a:pPr marL="285750" indent="-285750">
              <a:buClr>
                <a:srgbClr val="EB6F25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Listening to and understanding your market, customers, partners, competitors and prospects</a:t>
            </a:r>
          </a:p>
          <a:p>
            <a:pPr marL="285750" indent="-285750">
              <a:buClr>
                <a:srgbClr val="EB6F25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B6F25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Developing your personal brand on social media channels (e.g. LinkedIn, Twitter &amp; Facebook)</a:t>
            </a:r>
          </a:p>
          <a:p>
            <a:pPr marL="285750" indent="-285750">
              <a:buClr>
                <a:srgbClr val="EB6F25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B6F25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Curating content and ideas relevant to industry issues and also targeting specific content to meet identified needs     </a:t>
            </a:r>
          </a:p>
          <a:p>
            <a:pPr marL="285750" indent="-285750">
              <a:buClr>
                <a:srgbClr val="EB6F25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B6F25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does not replace traditional professional sales skills, it enhances them. You become a trusted subject matter expert</a:t>
            </a:r>
          </a:p>
          <a:p>
            <a:pPr marL="285750" indent="-285750">
              <a:buClr>
                <a:srgbClr val="EB6F25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B6F25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Build relationships and then influence those relationships through engagement</a:t>
            </a:r>
          </a:p>
          <a:p>
            <a:pPr marL="285750" indent="-285750">
              <a:buClr>
                <a:srgbClr val="EB6F25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B6F25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It’s not hard sell, it’s about finding natural and authentic trigger points for relationship building</a:t>
            </a:r>
          </a:p>
          <a:p>
            <a:pPr marL="285750" indent="-285750">
              <a:buClr>
                <a:srgbClr val="EB6F25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rgbClr val="4140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 descr="NEW_whiteoaks_logo_4co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7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Stats…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00" y="1559917"/>
            <a:ext cx="8089399" cy="4431983"/>
          </a:xfrm>
        </p:spPr>
        <p:txBody>
          <a:bodyPr/>
          <a:lstStyle/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Sales reps who leverage social selling in their sales process are 79% more likely to attain their quota  (Aberdeen Research Group)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Sales people using social media in their sales exceeded quota 23% more often (ASG Consulting)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78% of salespeople using social media outsell their peers (Forbes)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Social selling leaders have 45% more sales opportunities (LinkedIn)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54% of those using social selling have closed a deal as a direct result of social media (ASG Consulting)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75% of B2B decision makers and 84% of C-level and VP executives use social media to inform their decisions (IBM)</a:t>
            </a:r>
          </a:p>
          <a:p>
            <a:endParaRPr lang="en-GB" dirty="0"/>
          </a:p>
        </p:txBody>
      </p:sp>
      <p:pic>
        <p:nvPicPr>
          <p:cNvPr id="5" name="Picture 4" descr="NEW_whiteoaks_logo_4co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8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" y="1043998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5595518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20" dirty="0"/>
              <a:t>Social Selling Journey</a:t>
            </a:r>
            <a:endParaRPr spc="-65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753881" y="2107314"/>
            <a:ext cx="0" cy="38164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510341" y="1986070"/>
            <a:ext cx="6950091" cy="3855491"/>
            <a:chOff x="1510342" y="1554601"/>
            <a:chExt cx="6950091" cy="3855491"/>
          </a:xfrm>
        </p:grpSpPr>
        <p:sp>
          <p:nvSpPr>
            <p:cNvPr id="9" name="Rectangle 8"/>
            <p:cNvSpPr/>
            <p:nvPr/>
          </p:nvSpPr>
          <p:spPr>
            <a:xfrm>
              <a:off x="6631125" y="1556792"/>
              <a:ext cx="1829308" cy="3853300"/>
            </a:xfrm>
            <a:prstGeom prst="rect">
              <a:avLst/>
            </a:prstGeom>
            <a:solidFill>
              <a:srgbClr val="E86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87315" y="1554601"/>
              <a:ext cx="2543809" cy="3853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10342" y="1556791"/>
              <a:ext cx="2629610" cy="3853300"/>
            </a:xfrm>
            <a:prstGeom prst="rect">
              <a:avLst/>
            </a:prstGeom>
            <a:solidFill>
              <a:srgbClr val="F7C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1517237" y="2126250"/>
            <a:ext cx="6943194" cy="37153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68149" y="611312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Prospect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70034" y="4735453"/>
            <a:ext cx="1244665" cy="544886"/>
            <a:chOff x="1570035" y="4231976"/>
            <a:chExt cx="1244665" cy="544886"/>
          </a:xfrm>
        </p:grpSpPr>
        <p:sp>
          <p:nvSpPr>
            <p:cNvPr id="17" name="Pentagon 16"/>
            <p:cNvSpPr/>
            <p:nvPr/>
          </p:nvSpPr>
          <p:spPr>
            <a:xfrm>
              <a:off x="1633464" y="4231976"/>
              <a:ext cx="1181236" cy="436402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70035" y="4253642"/>
              <a:ext cx="118813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</a:t>
              </a:r>
            </a:p>
            <a:p>
              <a:pPr algn="ctr"/>
              <a:endParaRPr lang="en-GB" sz="1400" b="1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1510341" y="1988260"/>
            <a:ext cx="6896" cy="3853298"/>
          </a:xfrm>
          <a:prstGeom prst="line">
            <a:avLst/>
          </a:prstGeom>
          <a:ln w="38100">
            <a:solidFill>
              <a:srgbClr val="E05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10341" y="5839370"/>
            <a:ext cx="6950090" cy="0"/>
          </a:xfrm>
          <a:prstGeom prst="line">
            <a:avLst/>
          </a:prstGeom>
          <a:ln w="38100">
            <a:solidFill>
              <a:srgbClr val="E05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114012" y="1988260"/>
            <a:ext cx="13979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4" y="5518393"/>
            <a:ext cx="1589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5981" y="608807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43814" y="608807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784992" y="4068738"/>
            <a:ext cx="1210943" cy="589502"/>
            <a:chOff x="2784993" y="3565261"/>
            <a:chExt cx="1210943" cy="589502"/>
          </a:xfrm>
        </p:grpSpPr>
        <p:sp>
          <p:nvSpPr>
            <p:cNvPr id="26" name="Pentagon 25"/>
            <p:cNvSpPr/>
            <p:nvPr/>
          </p:nvSpPr>
          <p:spPr>
            <a:xfrm>
              <a:off x="2814700" y="3565261"/>
              <a:ext cx="1181236" cy="436402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84993" y="3631543"/>
              <a:ext cx="118813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Engage</a:t>
              </a:r>
            </a:p>
            <a:p>
              <a:pPr algn="ctr"/>
              <a:endParaRPr lang="en-GB" sz="1400" b="1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83030" y="3408677"/>
            <a:ext cx="1238157" cy="606849"/>
            <a:chOff x="4083031" y="2905200"/>
            <a:chExt cx="1238157" cy="606849"/>
          </a:xfrm>
        </p:grpSpPr>
        <p:sp>
          <p:nvSpPr>
            <p:cNvPr id="29" name="Pentagon 28"/>
            <p:cNvSpPr/>
            <p:nvPr/>
          </p:nvSpPr>
          <p:spPr>
            <a:xfrm>
              <a:off x="4139952" y="2905200"/>
              <a:ext cx="1181236" cy="436402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83031" y="2988829"/>
              <a:ext cx="118813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Capture</a:t>
              </a:r>
            </a:p>
            <a:p>
              <a:pPr algn="ctr"/>
              <a:endParaRPr lang="en-GB" sz="1400" b="1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01297" y="2699310"/>
            <a:ext cx="1252240" cy="587099"/>
            <a:chOff x="5301298" y="2195833"/>
            <a:chExt cx="1252240" cy="587099"/>
          </a:xfrm>
        </p:grpSpPr>
        <p:sp>
          <p:nvSpPr>
            <p:cNvPr id="32" name="Pentagon 31"/>
            <p:cNvSpPr/>
            <p:nvPr/>
          </p:nvSpPr>
          <p:spPr>
            <a:xfrm>
              <a:off x="5372302" y="2195833"/>
              <a:ext cx="1181236" cy="436402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01298" y="2259712"/>
              <a:ext cx="118813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</a:t>
              </a:r>
            </a:p>
            <a:p>
              <a:pPr algn="ctr"/>
              <a:endParaRPr lang="en-GB" sz="1400" b="1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73835" y="2060269"/>
            <a:ext cx="1238524" cy="566534"/>
            <a:chOff x="6573836" y="1556792"/>
            <a:chExt cx="1238524" cy="566534"/>
          </a:xfrm>
        </p:grpSpPr>
        <p:sp>
          <p:nvSpPr>
            <p:cNvPr id="35" name="Pentagon 34"/>
            <p:cNvSpPr/>
            <p:nvPr/>
          </p:nvSpPr>
          <p:spPr>
            <a:xfrm>
              <a:off x="6631124" y="1556792"/>
              <a:ext cx="1181236" cy="436402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73836" y="1600106"/>
              <a:ext cx="118813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Convert</a:t>
              </a:r>
            </a:p>
            <a:p>
              <a:pPr algn="ctr"/>
              <a:endParaRPr lang="en-GB" sz="1400" b="1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 flipH="1">
            <a:off x="5292079" y="2060269"/>
            <a:ext cx="49401" cy="37075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542172" y="1844824"/>
            <a:ext cx="1439746" cy="954107"/>
            <a:chOff x="1952500" y="1495624"/>
            <a:chExt cx="1844475" cy="1265058"/>
          </a:xfrm>
        </p:grpSpPr>
        <p:sp>
          <p:nvSpPr>
            <p:cNvPr id="39" name="Rectangle 38"/>
            <p:cNvSpPr/>
            <p:nvPr/>
          </p:nvSpPr>
          <p:spPr>
            <a:xfrm>
              <a:off x="1979712" y="1700808"/>
              <a:ext cx="1817263" cy="865256"/>
            </a:xfrm>
            <a:prstGeom prst="rect">
              <a:avLst/>
            </a:prstGeom>
            <a:solidFill>
              <a:srgbClr val="E86D1F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52500" y="1495624"/>
              <a:ext cx="1722120" cy="126505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GB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Lead Generation</a:t>
              </a:r>
            </a:p>
            <a:p>
              <a:pPr algn="ctr"/>
              <a:endParaRPr lang="en-GB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-36512" y="118746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6600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evolve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social media profiles (Twitter, LinkedIn, Facebook etc.)</a:t>
            </a:r>
          </a:p>
        </p:txBody>
      </p:sp>
      <p:pic>
        <p:nvPicPr>
          <p:cNvPr id="42" name="Picture 41" descr="NEW_whiteoaks_logo_4co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0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N:\360 PR\Collateral\Digital JPEGS\LeadGenera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40" y="1922271"/>
            <a:ext cx="1650506" cy="11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/>
          <p:cNvSpPr/>
          <p:nvPr/>
        </p:nvSpPr>
        <p:spPr>
          <a:xfrm rot="1147140">
            <a:off x="1466751" y="1812646"/>
            <a:ext cx="889804" cy="12285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62626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rot="1147140">
            <a:off x="1689311" y="1946415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147140">
            <a:off x="1727057" y="2057805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147140">
            <a:off x="1761318" y="210782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147140">
            <a:off x="1635050" y="216514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147140">
            <a:off x="1728405" y="2251905"/>
            <a:ext cx="529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147140">
            <a:off x="1686276" y="2295831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147140">
            <a:off x="1557129" y="2325869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147140">
            <a:off x="1557129" y="2397877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147140">
            <a:off x="1675379" y="248937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147140">
            <a:off x="1565513" y="2541893"/>
            <a:ext cx="521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147140">
            <a:off x="1565513" y="2613901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147140">
            <a:off x="1565513" y="268604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147140">
            <a:off x="1571452" y="2757917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147140">
            <a:off x="1571452" y="2829925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147140">
            <a:off x="1571452" y="2902067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041111" y="1728013"/>
            <a:ext cx="889804" cy="12285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62626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118966" y="1800021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118966" y="1872029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128087" y="1957779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128087" y="2029787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28087" y="2096571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128087" y="2168579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128087" y="2242189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128087" y="2314197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128087" y="2376219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128087" y="2448227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128087" y="2520101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28087" y="2592109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128087" y="2664117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28087" y="2736125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128087" y="2808133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128087" y="2880141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545167" y="2808133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545167" y="2880141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545167" y="2665283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545167" y="2737291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545167" y="2535688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545167" y="2607696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Rectangle 16392"/>
          <p:cNvSpPr/>
          <p:nvPr/>
        </p:nvSpPr>
        <p:spPr>
          <a:xfrm>
            <a:off x="1545167" y="1800021"/>
            <a:ext cx="324036" cy="648206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62626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1162318">
            <a:off x="328092" y="1761834"/>
            <a:ext cx="889804" cy="12285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62626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21162318">
            <a:off x="346463" y="1899785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21162318">
            <a:off x="363509" y="197190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21162318">
            <a:off x="385166" y="204624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21162318">
            <a:off x="384583" y="2098949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21162318">
            <a:off x="405616" y="2170958"/>
            <a:ext cx="529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21162318">
            <a:off x="418470" y="2243099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21162318">
            <a:off x="418470" y="2306455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21162318">
            <a:off x="448958" y="2383407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21162318">
            <a:off x="437892" y="2462339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21162318">
            <a:off x="446254" y="2553202"/>
            <a:ext cx="521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21162318">
            <a:off x="448958" y="260349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21162318">
            <a:off x="474443" y="2676149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21162318">
            <a:off x="489538" y="2750053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21162318">
            <a:off x="497725" y="2819519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21162318">
            <a:off x="494781" y="292022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0745" y="2999857"/>
            <a:ext cx="21506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cap="all" dirty="0">
                <a:ln w="9000" cmpd="sng">
                  <a:solidFill>
                    <a:srgbClr val="F8E596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8E596">
                        <a:shade val="20000"/>
                        <a:satMod val="245000"/>
                      </a:srgbClr>
                    </a:gs>
                    <a:gs pos="43000">
                      <a:srgbClr val="F8E596">
                        <a:satMod val="255000"/>
                      </a:srgbClr>
                    </a:gs>
                    <a:gs pos="48000">
                      <a:srgbClr val="F8E596">
                        <a:shade val="85000"/>
                        <a:satMod val="255000"/>
                      </a:srgbClr>
                    </a:gs>
                    <a:gs pos="100000">
                      <a:srgbClr val="F8E596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2850866"/>
            <a:ext cx="298782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GB" sz="3200" b="1" cap="all" dirty="0">
                <a:ln/>
                <a:solidFill>
                  <a:srgbClr val="CD6600"/>
                </a:solidFill>
                <a:effectLst>
                  <a:outerShdw blurRad="19685" dist="12700" dir="5400000" algn="tl" rotWithShape="0">
                    <a:srgbClr val="CD6600">
                      <a:satMod val="130000"/>
                      <a:alpha val="60000"/>
                    </a:srgbClr>
                  </a:outerShdw>
                </a:effectLst>
              </a:rPr>
              <a:t>Lead </a:t>
            </a:r>
            <a:r>
              <a:rPr lang="en-GB" sz="3200" b="1" cap="all" dirty="0">
                <a:ln/>
                <a:solidFill>
                  <a:srgbClr val="CD6600"/>
                </a:solidFill>
                <a:effectLst/>
              </a:rPr>
              <a:t>Generation</a:t>
            </a:r>
          </a:p>
        </p:txBody>
      </p:sp>
      <p:sp>
        <p:nvSpPr>
          <p:cNvPr id="3" name="Plus 2"/>
          <p:cNvSpPr/>
          <p:nvPr/>
        </p:nvSpPr>
        <p:spPr>
          <a:xfrm>
            <a:off x="2481950" y="2818673"/>
            <a:ext cx="936104" cy="936104"/>
          </a:xfrm>
          <a:prstGeom prst="mathPl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Equal 3"/>
          <p:cNvSpPr/>
          <p:nvPr/>
        </p:nvSpPr>
        <p:spPr>
          <a:xfrm>
            <a:off x="5132929" y="2814326"/>
            <a:ext cx="1004477" cy="1004477"/>
          </a:xfrm>
          <a:prstGeom prst="mathEqua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6262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018" y="4964975"/>
            <a:ext cx="2645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9646">
                  <a:lumMod val="75000"/>
                </a:srgbClr>
              </a:buClr>
              <a:buSzPct val="150000"/>
              <a:buFont typeface="Wingdings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Brand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buSzPct val="150000"/>
              <a:buFont typeface="Wingdings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Thought Leadership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buSzPct val="150000"/>
              <a:buFont typeface="Wingdings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Endorsement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buSzPct val="150000"/>
              <a:buFont typeface="Wingdings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Corporate 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buSzPct val="150000"/>
              <a:buFont typeface="Wingdings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8054" y="508692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9646">
                  <a:lumMod val="75000"/>
                </a:srgbClr>
              </a:buClr>
              <a:buSzPct val="150000"/>
              <a:buFont typeface="Wingdings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buSzPct val="150000"/>
              <a:buFont typeface="Wingdings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0192" y="509795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9646">
                  <a:lumMod val="75000"/>
                </a:srgbClr>
              </a:buClr>
              <a:buSzPct val="150000"/>
              <a:buFont typeface="Wingdings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buSzPct val="150000"/>
              <a:buFont typeface="Wingdings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buSzPct val="150000"/>
              <a:buFont typeface="Wingdings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Convert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8054" y="299695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10541" cmpd="sng">
                  <a:solidFill>
                    <a:srgbClr val="CD6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CD6600">
                        <a:tint val="40000"/>
                        <a:satMod val="250000"/>
                      </a:srgbClr>
                    </a:gs>
                    <a:gs pos="9000">
                      <a:srgbClr val="CD6600">
                        <a:tint val="52000"/>
                        <a:satMod val="300000"/>
                      </a:srgbClr>
                    </a:gs>
                    <a:gs pos="50000">
                      <a:srgbClr val="CD6600">
                        <a:shade val="20000"/>
                        <a:satMod val="300000"/>
                      </a:srgbClr>
                    </a:gs>
                    <a:gs pos="79000">
                      <a:srgbClr val="CD6600">
                        <a:tint val="52000"/>
                        <a:satMod val="300000"/>
                      </a:srgbClr>
                    </a:gs>
                    <a:gs pos="100000">
                      <a:srgbClr val="CD6600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SOCIAL</a:t>
            </a:r>
          </a:p>
        </p:txBody>
      </p:sp>
      <p:pic>
        <p:nvPicPr>
          <p:cNvPr id="6146" name="Picture 2" descr="N:\360 PR\Collateral\Digital JPEGS\Icon-Twitt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23" y="2320906"/>
            <a:ext cx="591321" cy="59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N:\360 PR\Collateral\Digital JPEGS\Icon-Linked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39" y="2398776"/>
            <a:ext cx="452090" cy="45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N:\360 PR\Collateral\Digital JPEGS\Icon-LinkedI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99" y="3928479"/>
            <a:ext cx="658382" cy="6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N:\360 PR\Collateral\Digital JPEGS\Icon-Twitter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5" y="3709623"/>
            <a:ext cx="799497" cy="79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N:\360 PR\Collateral\Digital JPEGS\Icon-Twitte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816" y="3501008"/>
            <a:ext cx="367160" cy="36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itle 1"/>
          <p:cNvSpPr txBox="1">
            <a:spLocks/>
          </p:cNvSpPr>
          <p:nvPr/>
        </p:nvSpPr>
        <p:spPr>
          <a:xfrm>
            <a:off x="527300" y="456363"/>
            <a:ext cx="8089399" cy="466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E86D1F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GB" kern="0" dirty="0"/>
              <a:t>Social Selling – The Approach </a:t>
            </a:r>
          </a:p>
        </p:txBody>
      </p:sp>
      <p:pic>
        <p:nvPicPr>
          <p:cNvPr id="83" name="Picture 82" descr="NEW_whiteoaks_logo_4col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0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4" grpId="0" animBg="1"/>
      <p:bldP spid="16393" grpId="0" animBg="1"/>
      <p:bldP spid="24" grpId="0" animBg="1"/>
      <p:bldP spid="2" grpId="0"/>
      <p:bldP spid="14" grpId="0"/>
      <p:bldP spid="3" grpId="0" animBg="1"/>
      <p:bldP spid="4" grpId="0" animBg="1"/>
      <p:bldP spid="5" grpId="0"/>
      <p:bldP spid="6" grpId="0"/>
      <p:bldP spid="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438400"/>
            <a:ext cx="808939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20" dirty="0"/>
              <a:t>Social Selling in Practice </a:t>
            </a:r>
            <a:endParaRPr spc="-30" dirty="0"/>
          </a:p>
        </p:txBody>
      </p:sp>
      <p:sp>
        <p:nvSpPr>
          <p:cNvPr id="28" name="object 28"/>
          <p:cNvSpPr/>
          <p:nvPr/>
        </p:nvSpPr>
        <p:spPr>
          <a:xfrm>
            <a:off x="469900" y="3026035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5595518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7162800" y="0"/>
            <a:ext cx="1440000" cy="6858000"/>
          </a:xfrm>
          <a:prstGeom prst="rect">
            <a:avLst/>
          </a:prstGeom>
          <a:solidFill>
            <a:srgbClr val="E86D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86D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4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20" dirty="0"/>
              <a:t>Case Study: Social Lead Generation </a:t>
            </a:r>
            <a:endParaRPr spc="-30" dirty="0"/>
          </a:p>
        </p:txBody>
      </p:sp>
      <p:sp>
        <p:nvSpPr>
          <p:cNvPr id="22" name="object 22"/>
          <p:cNvSpPr/>
          <p:nvPr/>
        </p:nvSpPr>
        <p:spPr>
          <a:xfrm>
            <a:off x="9065392" y="3872364"/>
            <a:ext cx="72244" cy="97864"/>
          </a:xfrm>
          <a:custGeom>
            <a:avLst/>
            <a:gdLst/>
            <a:ahLst/>
            <a:cxnLst/>
            <a:rect l="l" t="t" r="r" b="b"/>
            <a:pathLst>
              <a:path w="78740" h="109220">
                <a:moveTo>
                  <a:pt x="78607" y="109172"/>
                </a:moveTo>
                <a:lnTo>
                  <a:pt x="54388" y="79567"/>
                </a:lnTo>
                <a:lnTo>
                  <a:pt x="26161" y="40710"/>
                </a:lnTo>
                <a:lnTo>
                  <a:pt x="0" y="0"/>
                </a:lnTo>
              </a:path>
            </a:pathLst>
          </a:custGeom>
          <a:ln w="9525">
            <a:solidFill>
              <a:srgbClr val="F7C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 flipV="1">
            <a:off x="540000" y="1192250"/>
            <a:ext cx="5133979" cy="45719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5595518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73817" y="567293"/>
            <a:ext cx="208915" cy="159385"/>
          </a:xfrm>
          <a:custGeom>
            <a:avLst/>
            <a:gdLst/>
            <a:ahLst/>
            <a:cxnLst/>
            <a:rect l="l" t="t" r="r" b="b"/>
            <a:pathLst>
              <a:path w="208915" h="159384">
                <a:moveTo>
                  <a:pt x="25527" y="0"/>
                </a:moveTo>
                <a:lnTo>
                  <a:pt x="0" y="0"/>
                </a:lnTo>
                <a:lnTo>
                  <a:pt x="48158" y="159346"/>
                </a:lnTo>
                <a:lnTo>
                  <a:pt x="69494" y="159346"/>
                </a:lnTo>
                <a:lnTo>
                  <a:pt x="79744" y="123469"/>
                </a:lnTo>
                <a:lnTo>
                  <a:pt x="60769" y="123469"/>
                </a:lnTo>
                <a:lnTo>
                  <a:pt x="57213" y="108927"/>
                </a:lnTo>
                <a:lnTo>
                  <a:pt x="25527" y="0"/>
                </a:lnTo>
                <a:close/>
              </a:path>
              <a:path w="208915" h="159384">
                <a:moveTo>
                  <a:pt x="126656" y="36855"/>
                </a:moveTo>
                <a:lnTo>
                  <a:pt x="103759" y="36855"/>
                </a:lnTo>
                <a:lnTo>
                  <a:pt x="107632" y="51396"/>
                </a:lnTo>
                <a:lnTo>
                  <a:pt x="139954" y="159346"/>
                </a:lnTo>
                <a:lnTo>
                  <a:pt x="161277" y="159346"/>
                </a:lnTo>
                <a:lnTo>
                  <a:pt x="171781" y="124117"/>
                </a:lnTo>
                <a:lnTo>
                  <a:pt x="151904" y="124117"/>
                </a:lnTo>
                <a:lnTo>
                  <a:pt x="148348" y="109893"/>
                </a:lnTo>
                <a:lnTo>
                  <a:pt x="126656" y="36855"/>
                </a:lnTo>
                <a:close/>
              </a:path>
              <a:path w="208915" h="159384">
                <a:moveTo>
                  <a:pt x="208788" y="0"/>
                </a:moveTo>
                <a:lnTo>
                  <a:pt x="187134" y="0"/>
                </a:lnTo>
                <a:lnTo>
                  <a:pt x="156108" y="110540"/>
                </a:lnTo>
                <a:lnTo>
                  <a:pt x="151904" y="124117"/>
                </a:lnTo>
                <a:lnTo>
                  <a:pt x="171781" y="124117"/>
                </a:lnTo>
                <a:lnTo>
                  <a:pt x="208788" y="0"/>
                </a:lnTo>
                <a:close/>
              </a:path>
              <a:path w="208915" h="159384">
                <a:moveTo>
                  <a:pt x="115709" y="0"/>
                </a:moveTo>
                <a:lnTo>
                  <a:pt x="95021" y="0"/>
                </a:lnTo>
                <a:lnTo>
                  <a:pt x="64643" y="108927"/>
                </a:lnTo>
                <a:lnTo>
                  <a:pt x="60769" y="123469"/>
                </a:lnTo>
                <a:lnTo>
                  <a:pt x="79744" y="123469"/>
                </a:lnTo>
                <a:lnTo>
                  <a:pt x="100520" y="50749"/>
                </a:lnTo>
                <a:lnTo>
                  <a:pt x="103759" y="36855"/>
                </a:lnTo>
                <a:lnTo>
                  <a:pt x="126656" y="36855"/>
                </a:lnTo>
                <a:lnTo>
                  <a:pt x="115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98431" y="511070"/>
            <a:ext cx="128270" cy="215900"/>
          </a:xfrm>
          <a:custGeom>
            <a:avLst/>
            <a:gdLst/>
            <a:ahLst/>
            <a:cxnLst/>
            <a:rect l="l" t="t" r="r" b="b"/>
            <a:pathLst>
              <a:path w="128270" h="215900">
                <a:moveTo>
                  <a:pt x="24244" y="0"/>
                </a:moveTo>
                <a:lnTo>
                  <a:pt x="0" y="0"/>
                </a:lnTo>
                <a:lnTo>
                  <a:pt x="0" y="215569"/>
                </a:lnTo>
                <a:lnTo>
                  <a:pt x="25209" y="215569"/>
                </a:lnTo>
                <a:lnTo>
                  <a:pt x="25209" y="106654"/>
                </a:lnTo>
                <a:lnTo>
                  <a:pt x="35690" y="93562"/>
                </a:lnTo>
                <a:lnTo>
                  <a:pt x="42595" y="87591"/>
                </a:lnTo>
                <a:lnTo>
                  <a:pt x="24244" y="87591"/>
                </a:lnTo>
                <a:lnTo>
                  <a:pt x="24244" y="0"/>
                </a:lnTo>
                <a:close/>
              </a:path>
              <a:path w="128270" h="215900">
                <a:moveTo>
                  <a:pt x="121332" y="74333"/>
                </a:moveTo>
                <a:lnTo>
                  <a:pt x="76606" y="74333"/>
                </a:lnTo>
                <a:lnTo>
                  <a:pt x="87459" y="76048"/>
                </a:lnTo>
                <a:lnTo>
                  <a:pt x="95586" y="81278"/>
                </a:lnTo>
                <a:lnTo>
                  <a:pt x="100684" y="90144"/>
                </a:lnTo>
                <a:lnTo>
                  <a:pt x="102450" y="102768"/>
                </a:lnTo>
                <a:lnTo>
                  <a:pt x="102450" y="215569"/>
                </a:lnTo>
                <a:lnTo>
                  <a:pt x="127660" y="215569"/>
                </a:lnTo>
                <a:lnTo>
                  <a:pt x="127660" y="100825"/>
                </a:lnTo>
                <a:lnTo>
                  <a:pt x="125337" y="82361"/>
                </a:lnTo>
                <a:lnTo>
                  <a:pt x="121332" y="74333"/>
                </a:lnTo>
                <a:close/>
              </a:path>
              <a:path w="128270" h="215900">
                <a:moveTo>
                  <a:pt x="83705" y="53327"/>
                </a:moveTo>
                <a:lnTo>
                  <a:pt x="63325" y="56362"/>
                </a:lnTo>
                <a:lnTo>
                  <a:pt x="46702" y="64277"/>
                </a:lnTo>
                <a:lnTo>
                  <a:pt x="33715" y="75283"/>
                </a:lnTo>
                <a:lnTo>
                  <a:pt x="24244" y="87591"/>
                </a:lnTo>
                <a:lnTo>
                  <a:pt x="42595" y="87591"/>
                </a:lnTo>
                <a:lnTo>
                  <a:pt x="47507" y="83345"/>
                </a:lnTo>
                <a:lnTo>
                  <a:pt x="61024" y="76702"/>
                </a:lnTo>
                <a:lnTo>
                  <a:pt x="76606" y="74333"/>
                </a:lnTo>
                <a:lnTo>
                  <a:pt x="121332" y="74333"/>
                </a:lnTo>
                <a:lnTo>
                  <a:pt x="117803" y="67260"/>
                </a:lnTo>
                <a:lnTo>
                  <a:pt x="104209" y="57068"/>
                </a:lnTo>
                <a:lnTo>
                  <a:pt x="83705" y="53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62944" y="567296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46"/>
                </a:lnTo>
              </a:path>
            </a:pathLst>
          </a:custGeom>
          <a:ln w="25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49032" y="524960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70" y="0"/>
                </a:lnTo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91049" y="525608"/>
            <a:ext cx="95885" cy="203835"/>
          </a:xfrm>
          <a:custGeom>
            <a:avLst/>
            <a:gdLst/>
            <a:ahLst/>
            <a:cxnLst/>
            <a:rect l="l" t="t" r="r" b="b"/>
            <a:pathLst>
              <a:path w="95884" h="203834">
                <a:moveTo>
                  <a:pt x="50418" y="61734"/>
                </a:moveTo>
                <a:lnTo>
                  <a:pt x="25857" y="61734"/>
                </a:lnTo>
                <a:lnTo>
                  <a:pt x="25857" y="157073"/>
                </a:lnTo>
                <a:lnTo>
                  <a:pt x="28701" y="178205"/>
                </a:lnTo>
                <a:lnTo>
                  <a:pt x="36969" y="192551"/>
                </a:lnTo>
                <a:lnTo>
                  <a:pt x="50267" y="200714"/>
                </a:lnTo>
                <a:lnTo>
                  <a:pt x="68198" y="203301"/>
                </a:lnTo>
                <a:lnTo>
                  <a:pt x="74893" y="203123"/>
                </a:lnTo>
                <a:lnTo>
                  <a:pt x="81770" y="202611"/>
                </a:lnTo>
                <a:lnTo>
                  <a:pt x="88649" y="201796"/>
                </a:lnTo>
                <a:lnTo>
                  <a:pt x="95327" y="200714"/>
                </a:lnTo>
                <a:lnTo>
                  <a:pt x="95351" y="182930"/>
                </a:lnTo>
                <a:lnTo>
                  <a:pt x="72720" y="182930"/>
                </a:lnTo>
                <a:lnTo>
                  <a:pt x="63508" y="181318"/>
                </a:lnTo>
                <a:lnTo>
                  <a:pt x="56478" y="176831"/>
                </a:lnTo>
                <a:lnTo>
                  <a:pt x="51994" y="169254"/>
                </a:lnTo>
                <a:lnTo>
                  <a:pt x="50418" y="158368"/>
                </a:lnTo>
                <a:lnTo>
                  <a:pt x="50418" y="61734"/>
                </a:lnTo>
                <a:close/>
              </a:path>
              <a:path w="95884" h="203834">
                <a:moveTo>
                  <a:pt x="95351" y="180987"/>
                </a:moveTo>
                <a:lnTo>
                  <a:pt x="89522" y="181965"/>
                </a:lnTo>
                <a:lnTo>
                  <a:pt x="80149" y="182930"/>
                </a:lnTo>
                <a:lnTo>
                  <a:pt x="95351" y="182930"/>
                </a:lnTo>
                <a:lnTo>
                  <a:pt x="95351" y="180987"/>
                </a:lnTo>
                <a:close/>
              </a:path>
              <a:path w="95884" h="203834">
                <a:moveTo>
                  <a:pt x="86296" y="41694"/>
                </a:moveTo>
                <a:lnTo>
                  <a:pt x="0" y="41694"/>
                </a:lnTo>
                <a:lnTo>
                  <a:pt x="0" y="61734"/>
                </a:lnTo>
                <a:lnTo>
                  <a:pt x="86296" y="61734"/>
                </a:lnTo>
                <a:lnTo>
                  <a:pt x="86296" y="41694"/>
                </a:lnTo>
                <a:close/>
              </a:path>
              <a:path w="95884" h="203834">
                <a:moveTo>
                  <a:pt x="50418" y="0"/>
                </a:moveTo>
                <a:lnTo>
                  <a:pt x="27470" y="0"/>
                </a:lnTo>
                <a:lnTo>
                  <a:pt x="26174" y="41694"/>
                </a:lnTo>
                <a:lnTo>
                  <a:pt x="50418" y="41694"/>
                </a:lnTo>
                <a:lnTo>
                  <a:pt x="50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92538" y="564399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73685" y="0"/>
                </a:moveTo>
                <a:lnTo>
                  <a:pt x="44855" y="5740"/>
                </a:lnTo>
                <a:lnTo>
                  <a:pt x="21450" y="22418"/>
                </a:lnTo>
                <a:lnTo>
                  <a:pt x="5741" y="49216"/>
                </a:lnTo>
                <a:lnTo>
                  <a:pt x="0" y="85318"/>
                </a:lnTo>
                <a:lnTo>
                  <a:pt x="5275" y="117784"/>
                </a:lnTo>
                <a:lnTo>
                  <a:pt x="20154" y="142886"/>
                </a:lnTo>
                <a:lnTo>
                  <a:pt x="43216" y="159079"/>
                </a:lnTo>
                <a:lnTo>
                  <a:pt x="73037" y="164820"/>
                </a:lnTo>
                <a:lnTo>
                  <a:pt x="95358" y="161767"/>
                </a:lnTo>
                <a:lnTo>
                  <a:pt x="114407" y="152746"/>
                </a:lnTo>
                <a:lnTo>
                  <a:pt x="121582" y="145757"/>
                </a:lnTo>
                <a:lnTo>
                  <a:pt x="75298" y="145757"/>
                </a:lnTo>
                <a:lnTo>
                  <a:pt x="54523" y="141948"/>
                </a:lnTo>
                <a:lnTo>
                  <a:pt x="39020" y="130563"/>
                </a:lnTo>
                <a:lnTo>
                  <a:pt x="29213" y="111666"/>
                </a:lnTo>
                <a:lnTo>
                  <a:pt x="25527" y="85318"/>
                </a:lnTo>
                <a:lnTo>
                  <a:pt x="143167" y="85318"/>
                </a:lnTo>
                <a:lnTo>
                  <a:pt x="142836" y="81762"/>
                </a:lnTo>
                <a:lnTo>
                  <a:pt x="143167" y="78206"/>
                </a:lnTo>
                <a:lnTo>
                  <a:pt x="142836" y="74650"/>
                </a:lnTo>
                <a:lnTo>
                  <a:pt x="141494" y="68186"/>
                </a:lnTo>
                <a:lnTo>
                  <a:pt x="26492" y="68186"/>
                </a:lnTo>
                <a:lnTo>
                  <a:pt x="31094" y="47828"/>
                </a:lnTo>
                <a:lnTo>
                  <a:pt x="41240" y="32351"/>
                </a:lnTo>
                <a:lnTo>
                  <a:pt x="55810" y="22510"/>
                </a:lnTo>
                <a:lnTo>
                  <a:pt x="73685" y="19062"/>
                </a:lnTo>
                <a:lnTo>
                  <a:pt x="120404" y="19062"/>
                </a:lnTo>
                <a:lnTo>
                  <a:pt x="101626" y="5436"/>
                </a:lnTo>
                <a:lnTo>
                  <a:pt x="73685" y="0"/>
                </a:lnTo>
                <a:close/>
              </a:path>
              <a:path w="143509" h="165100">
                <a:moveTo>
                  <a:pt x="118287" y="114414"/>
                </a:moveTo>
                <a:lnTo>
                  <a:pt x="110204" y="129266"/>
                </a:lnTo>
                <a:lnTo>
                  <a:pt x="99941" y="138934"/>
                </a:lnTo>
                <a:lnTo>
                  <a:pt x="88103" y="144178"/>
                </a:lnTo>
                <a:lnTo>
                  <a:pt x="75298" y="145757"/>
                </a:lnTo>
                <a:lnTo>
                  <a:pt x="121582" y="145757"/>
                </a:lnTo>
                <a:lnTo>
                  <a:pt x="129580" y="137967"/>
                </a:lnTo>
                <a:lnTo>
                  <a:pt x="140271" y="117640"/>
                </a:lnTo>
                <a:lnTo>
                  <a:pt x="118287" y="114414"/>
                </a:lnTo>
                <a:close/>
              </a:path>
              <a:path w="143509" h="165100">
                <a:moveTo>
                  <a:pt x="120404" y="19062"/>
                </a:moveTo>
                <a:lnTo>
                  <a:pt x="73685" y="19062"/>
                </a:lnTo>
                <a:lnTo>
                  <a:pt x="90959" y="22419"/>
                </a:lnTo>
                <a:lnTo>
                  <a:pt x="104268" y="32108"/>
                </a:lnTo>
                <a:lnTo>
                  <a:pt x="113274" y="47555"/>
                </a:lnTo>
                <a:lnTo>
                  <a:pt x="117640" y="68186"/>
                </a:lnTo>
                <a:lnTo>
                  <a:pt x="141494" y="68186"/>
                </a:lnTo>
                <a:lnTo>
                  <a:pt x="136534" y="44303"/>
                </a:lnTo>
                <a:lnTo>
                  <a:pt x="122686" y="20718"/>
                </a:lnTo>
                <a:lnTo>
                  <a:pt x="120404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48628" y="564385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71424" y="0"/>
                </a:moveTo>
                <a:lnTo>
                  <a:pt x="43767" y="5778"/>
                </a:lnTo>
                <a:lnTo>
                  <a:pt x="21048" y="22223"/>
                </a:lnTo>
                <a:lnTo>
                  <a:pt x="5661" y="48000"/>
                </a:lnTo>
                <a:lnTo>
                  <a:pt x="0" y="81775"/>
                </a:lnTo>
                <a:lnTo>
                  <a:pt x="5387" y="116023"/>
                </a:lnTo>
                <a:lnTo>
                  <a:pt x="20247" y="142084"/>
                </a:lnTo>
                <a:lnTo>
                  <a:pt x="20373" y="142251"/>
                </a:lnTo>
                <a:lnTo>
                  <a:pt x="42972" y="158950"/>
                </a:lnTo>
                <a:lnTo>
                  <a:pt x="71424" y="164833"/>
                </a:lnTo>
                <a:lnTo>
                  <a:pt x="99323" y="158945"/>
                </a:lnTo>
                <a:lnTo>
                  <a:pt x="116975" y="146088"/>
                </a:lnTo>
                <a:lnTo>
                  <a:pt x="71094" y="146088"/>
                </a:lnTo>
                <a:lnTo>
                  <a:pt x="52811" y="141725"/>
                </a:lnTo>
                <a:lnTo>
                  <a:pt x="38741" y="129120"/>
                </a:lnTo>
                <a:lnTo>
                  <a:pt x="29700" y="109001"/>
                </a:lnTo>
                <a:lnTo>
                  <a:pt x="26504" y="82092"/>
                </a:lnTo>
                <a:lnTo>
                  <a:pt x="29926" y="55031"/>
                </a:lnTo>
                <a:lnTo>
                  <a:pt x="39346" y="35515"/>
                </a:lnTo>
                <a:lnTo>
                  <a:pt x="53492" y="23696"/>
                </a:lnTo>
                <a:lnTo>
                  <a:pt x="71094" y="19723"/>
                </a:lnTo>
                <a:lnTo>
                  <a:pt x="119870" y="19723"/>
                </a:lnTo>
                <a:lnTo>
                  <a:pt x="101095" y="5920"/>
                </a:lnTo>
                <a:lnTo>
                  <a:pt x="71424" y="0"/>
                </a:lnTo>
                <a:close/>
              </a:path>
              <a:path w="143509" h="165100">
                <a:moveTo>
                  <a:pt x="119870" y="19723"/>
                </a:moveTo>
                <a:lnTo>
                  <a:pt x="71094" y="19723"/>
                </a:lnTo>
                <a:lnTo>
                  <a:pt x="89447" y="23601"/>
                </a:lnTo>
                <a:lnTo>
                  <a:pt x="103982" y="35237"/>
                </a:lnTo>
                <a:lnTo>
                  <a:pt x="113548" y="54629"/>
                </a:lnTo>
                <a:lnTo>
                  <a:pt x="116992" y="81775"/>
                </a:lnTo>
                <a:lnTo>
                  <a:pt x="113503" y="109960"/>
                </a:lnTo>
                <a:lnTo>
                  <a:pt x="103863" y="130052"/>
                </a:lnTo>
                <a:lnTo>
                  <a:pt x="89313" y="142084"/>
                </a:lnTo>
                <a:lnTo>
                  <a:pt x="71094" y="146088"/>
                </a:lnTo>
                <a:lnTo>
                  <a:pt x="116975" y="146088"/>
                </a:lnTo>
                <a:lnTo>
                  <a:pt x="122243" y="142251"/>
                </a:lnTo>
                <a:lnTo>
                  <a:pt x="137779" y="116157"/>
                </a:lnTo>
                <a:lnTo>
                  <a:pt x="143497" y="82092"/>
                </a:lnTo>
                <a:lnTo>
                  <a:pt x="138372" y="48547"/>
                </a:lnTo>
                <a:lnTo>
                  <a:pt x="123824" y="22629"/>
                </a:lnTo>
                <a:lnTo>
                  <a:pt x="119870" y="19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06022" y="564393"/>
            <a:ext cx="139065" cy="164465"/>
          </a:xfrm>
          <a:custGeom>
            <a:avLst/>
            <a:gdLst/>
            <a:ahLst/>
            <a:cxnLst/>
            <a:rect l="l" t="t" r="r" b="b"/>
            <a:pathLst>
              <a:path w="139065" h="164465">
                <a:moveTo>
                  <a:pt x="123888" y="19710"/>
                </a:moveTo>
                <a:lnTo>
                  <a:pt x="71742" y="19710"/>
                </a:lnTo>
                <a:lnTo>
                  <a:pt x="88901" y="21447"/>
                </a:lnTo>
                <a:lnTo>
                  <a:pt x="100633" y="26579"/>
                </a:lnTo>
                <a:lnTo>
                  <a:pt x="107695" y="34985"/>
                </a:lnTo>
                <a:lnTo>
                  <a:pt x="110845" y="46545"/>
                </a:lnTo>
                <a:lnTo>
                  <a:pt x="111493" y="50418"/>
                </a:lnTo>
                <a:lnTo>
                  <a:pt x="111493" y="61404"/>
                </a:lnTo>
                <a:lnTo>
                  <a:pt x="93519" y="61895"/>
                </a:lnTo>
                <a:lnTo>
                  <a:pt x="84636" y="62409"/>
                </a:lnTo>
                <a:lnTo>
                  <a:pt x="45123" y="69552"/>
                </a:lnTo>
                <a:lnTo>
                  <a:pt x="5628" y="97475"/>
                </a:lnTo>
                <a:lnTo>
                  <a:pt x="0" y="120218"/>
                </a:lnTo>
                <a:lnTo>
                  <a:pt x="3973" y="139368"/>
                </a:lnTo>
                <a:lnTo>
                  <a:pt x="14824" y="153117"/>
                </a:lnTo>
                <a:lnTo>
                  <a:pt x="30946" y="161409"/>
                </a:lnTo>
                <a:lnTo>
                  <a:pt x="50736" y="164185"/>
                </a:lnTo>
                <a:lnTo>
                  <a:pt x="71050" y="162146"/>
                </a:lnTo>
                <a:lnTo>
                  <a:pt x="87699" y="156351"/>
                </a:lnTo>
                <a:lnTo>
                  <a:pt x="101139" y="147281"/>
                </a:lnTo>
                <a:lnTo>
                  <a:pt x="102511" y="145757"/>
                </a:lnTo>
                <a:lnTo>
                  <a:pt x="58178" y="145757"/>
                </a:lnTo>
                <a:lnTo>
                  <a:pt x="44169" y="143956"/>
                </a:lnTo>
                <a:lnTo>
                  <a:pt x="34164" y="138610"/>
                </a:lnTo>
                <a:lnTo>
                  <a:pt x="28162" y="129813"/>
                </a:lnTo>
                <a:lnTo>
                  <a:pt x="26161" y="117652"/>
                </a:lnTo>
                <a:lnTo>
                  <a:pt x="29480" y="103823"/>
                </a:lnTo>
                <a:lnTo>
                  <a:pt x="78524" y="79184"/>
                </a:lnTo>
                <a:lnTo>
                  <a:pt x="135089" y="77889"/>
                </a:lnTo>
                <a:lnTo>
                  <a:pt x="135089" y="58826"/>
                </a:lnTo>
                <a:lnTo>
                  <a:pt x="131656" y="32725"/>
                </a:lnTo>
                <a:lnTo>
                  <a:pt x="123888" y="19710"/>
                </a:lnTo>
                <a:close/>
              </a:path>
              <a:path w="139065" h="164465">
                <a:moveTo>
                  <a:pt x="135195" y="135420"/>
                </a:moveTo>
                <a:lnTo>
                  <a:pt x="111823" y="135420"/>
                </a:lnTo>
                <a:lnTo>
                  <a:pt x="111865" y="142247"/>
                </a:lnTo>
                <a:lnTo>
                  <a:pt x="112425" y="149804"/>
                </a:lnTo>
                <a:lnTo>
                  <a:pt x="113411" y="156878"/>
                </a:lnTo>
                <a:lnTo>
                  <a:pt x="114731" y="162255"/>
                </a:lnTo>
                <a:lnTo>
                  <a:pt x="138645" y="162255"/>
                </a:lnTo>
                <a:lnTo>
                  <a:pt x="137002" y="154583"/>
                </a:lnTo>
                <a:lnTo>
                  <a:pt x="135901" y="146735"/>
                </a:lnTo>
                <a:lnTo>
                  <a:pt x="135320" y="139368"/>
                </a:lnTo>
                <a:lnTo>
                  <a:pt x="135195" y="135420"/>
                </a:lnTo>
                <a:close/>
              </a:path>
              <a:path w="139065" h="164465">
                <a:moveTo>
                  <a:pt x="135089" y="77889"/>
                </a:moveTo>
                <a:lnTo>
                  <a:pt x="111493" y="77889"/>
                </a:lnTo>
                <a:lnTo>
                  <a:pt x="111493" y="110858"/>
                </a:lnTo>
                <a:lnTo>
                  <a:pt x="104566" y="123265"/>
                </a:lnTo>
                <a:lnTo>
                  <a:pt x="93675" y="134489"/>
                </a:lnTo>
                <a:lnTo>
                  <a:pt x="78364" y="142622"/>
                </a:lnTo>
                <a:lnTo>
                  <a:pt x="58178" y="145757"/>
                </a:lnTo>
                <a:lnTo>
                  <a:pt x="102511" y="145757"/>
                </a:lnTo>
                <a:lnTo>
                  <a:pt x="111823" y="135420"/>
                </a:lnTo>
                <a:lnTo>
                  <a:pt x="135195" y="135420"/>
                </a:lnTo>
                <a:lnTo>
                  <a:pt x="135089" y="77889"/>
                </a:lnTo>
                <a:close/>
              </a:path>
              <a:path w="139065" h="164465">
                <a:moveTo>
                  <a:pt x="72389" y="0"/>
                </a:moveTo>
                <a:lnTo>
                  <a:pt x="46550" y="2879"/>
                </a:lnTo>
                <a:lnTo>
                  <a:pt x="26130" y="11395"/>
                </a:lnTo>
                <a:lnTo>
                  <a:pt x="11710" y="25363"/>
                </a:lnTo>
                <a:lnTo>
                  <a:pt x="3873" y="44602"/>
                </a:lnTo>
                <a:lnTo>
                  <a:pt x="27152" y="47193"/>
                </a:lnTo>
                <a:lnTo>
                  <a:pt x="32658" y="34305"/>
                </a:lnTo>
                <a:lnTo>
                  <a:pt x="41684" y="25812"/>
                </a:lnTo>
                <a:lnTo>
                  <a:pt x="54591" y="21139"/>
                </a:lnTo>
                <a:lnTo>
                  <a:pt x="71742" y="19710"/>
                </a:lnTo>
                <a:lnTo>
                  <a:pt x="123888" y="19710"/>
                </a:lnTo>
                <a:lnTo>
                  <a:pt x="120708" y="14382"/>
                </a:lnTo>
                <a:lnTo>
                  <a:pt x="101276" y="3555"/>
                </a:lnTo>
                <a:lnTo>
                  <a:pt x="723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64700" y="511070"/>
            <a:ext cx="130810" cy="215900"/>
          </a:xfrm>
          <a:custGeom>
            <a:avLst/>
            <a:gdLst/>
            <a:ahLst/>
            <a:cxnLst/>
            <a:rect l="l" t="t" r="r" b="b"/>
            <a:pathLst>
              <a:path w="130809" h="215900">
                <a:moveTo>
                  <a:pt x="24892" y="0"/>
                </a:moveTo>
                <a:lnTo>
                  <a:pt x="0" y="0"/>
                </a:lnTo>
                <a:lnTo>
                  <a:pt x="0" y="215569"/>
                </a:lnTo>
                <a:lnTo>
                  <a:pt x="24892" y="215569"/>
                </a:lnTo>
                <a:lnTo>
                  <a:pt x="24892" y="166446"/>
                </a:lnTo>
                <a:lnTo>
                  <a:pt x="49300" y="140258"/>
                </a:lnTo>
                <a:lnTo>
                  <a:pt x="24561" y="140258"/>
                </a:lnTo>
                <a:lnTo>
                  <a:pt x="24802" y="128955"/>
                </a:lnTo>
                <a:lnTo>
                  <a:pt x="24892" y="0"/>
                </a:lnTo>
                <a:close/>
              </a:path>
              <a:path w="130809" h="215900">
                <a:moveTo>
                  <a:pt x="87080" y="128308"/>
                </a:moveTo>
                <a:lnTo>
                  <a:pt x="60439" y="128308"/>
                </a:lnTo>
                <a:lnTo>
                  <a:pt x="103428" y="215569"/>
                </a:lnTo>
                <a:lnTo>
                  <a:pt x="130581" y="215569"/>
                </a:lnTo>
                <a:lnTo>
                  <a:pt x="87080" y="128308"/>
                </a:lnTo>
                <a:close/>
              </a:path>
              <a:path w="130809" h="215900">
                <a:moveTo>
                  <a:pt x="125730" y="56222"/>
                </a:moveTo>
                <a:lnTo>
                  <a:pt x="99542" y="56222"/>
                </a:lnTo>
                <a:lnTo>
                  <a:pt x="33616" y="128955"/>
                </a:lnTo>
                <a:lnTo>
                  <a:pt x="24561" y="140258"/>
                </a:lnTo>
                <a:lnTo>
                  <a:pt x="49300" y="140258"/>
                </a:lnTo>
                <a:lnTo>
                  <a:pt x="60439" y="128308"/>
                </a:lnTo>
                <a:lnTo>
                  <a:pt x="87080" y="128308"/>
                </a:lnTo>
                <a:lnTo>
                  <a:pt x="77571" y="109232"/>
                </a:lnTo>
                <a:lnTo>
                  <a:pt x="125730" y="56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93658" y="564401"/>
            <a:ext cx="137160" cy="165100"/>
          </a:xfrm>
          <a:custGeom>
            <a:avLst/>
            <a:gdLst/>
            <a:ahLst/>
            <a:cxnLst/>
            <a:rect l="l" t="t" r="r" b="b"/>
            <a:pathLst>
              <a:path w="137159" h="165100">
                <a:moveTo>
                  <a:pt x="22631" y="114731"/>
                </a:moveTo>
                <a:lnTo>
                  <a:pt x="0" y="119252"/>
                </a:lnTo>
                <a:lnTo>
                  <a:pt x="8999" y="138642"/>
                </a:lnTo>
                <a:lnTo>
                  <a:pt x="24274" y="152942"/>
                </a:lnTo>
                <a:lnTo>
                  <a:pt x="45671" y="161790"/>
                </a:lnTo>
                <a:lnTo>
                  <a:pt x="73037" y="164820"/>
                </a:lnTo>
                <a:lnTo>
                  <a:pt x="99399" y="161281"/>
                </a:lnTo>
                <a:lnTo>
                  <a:pt x="119580" y="151288"/>
                </a:lnTo>
                <a:lnTo>
                  <a:pt x="123919" y="146075"/>
                </a:lnTo>
                <a:lnTo>
                  <a:pt x="73037" y="146075"/>
                </a:lnTo>
                <a:lnTo>
                  <a:pt x="54299" y="143814"/>
                </a:lnTo>
                <a:lnTo>
                  <a:pt x="39471" y="137433"/>
                </a:lnTo>
                <a:lnTo>
                  <a:pt x="28825" y="127537"/>
                </a:lnTo>
                <a:lnTo>
                  <a:pt x="22631" y="114731"/>
                </a:lnTo>
                <a:close/>
              </a:path>
              <a:path w="137159" h="165100">
                <a:moveTo>
                  <a:pt x="67868" y="0"/>
                </a:moveTo>
                <a:lnTo>
                  <a:pt x="43631" y="3185"/>
                </a:lnTo>
                <a:lnTo>
                  <a:pt x="24966" y="12155"/>
                </a:lnTo>
                <a:lnTo>
                  <a:pt x="12967" y="26033"/>
                </a:lnTo>
                <a:lnTo>
                  <a:pt x="8724" y="43941"/>
                </a:lnTo>
                <a:lnTo>
                  <a:pt x="13527" y="63477"/>
                </a:lnTo>
                <a:lnTo>
                  <a:pt x="26539" y="76344"/>
                </a:lnTo>
                <a:lnTo>
                  <a:pt x="45672" y="84484"/>
                </a:lnTo>
                <a:lnTo>
                  <a:pt x="85809" y="93733"/>
                </a:lnTo>
                <a:lnTo>
                  <a:pt x="100149" y="98688"/>
                </a:lnTo>
                <a:lnTo>
                  <a:pt x="110064" y="106248"/>
                </a:lnTo>
                <a:lnTo>
                  <a:pt x="113766" y="117957"/>
                </a:lnTo>
                <a:lnTo>
                  <a:pt x="110949" y="129444"/>
                </a:lnTo>
                <a:lnTo>
                  <a:pt x="102860" y="138322"/>
                </a:lnTo>
                <a:lnTo>
                  <a:pt x="90042" y="144046"/>
                </a:lnTo>
                <a:lnTo>
                  <a:pt x="73037" y="146075"/>
                </a:lnTo>
                <a:lnTo>
                  <a:pt x="123919" y="146075"/>
                </a:lnTo>
                <a:lnTo>
                  <a:pt x="132487" y="135781"/>
                </a:lnTo>
                <a:lnTo>
                  <a:pt x="137033" y="115696"/>
                </a:lnTo>
                <a:lnTo>
                  <a:pt x="132181" y="95869"/>
                </a:lnTo>
                <a:lnTo>
                  <a:pt x="119057" y="82646"/>
                </a:lnTo>
                <a:lnTo>
                  <a:pt x="99812" y="74150"/>
                </a:lnTo>
                <a:lnTo>
                  <a:pt x="76593" y="68503"/>
                </a:lnTo>
                <a:lnTo>
                  <a:pt x="58857" y="64553"/>
                </a:lnTo>
                <a:lnTo>
                  <a:pt x="44726" y="59902"/>
                </a:lnTo>
                <a:lnTo>
                  <a:pt x="35381" y="53009"/>
                </a:lnTo>
                <a:lnTo>
                  <a:pt x="32004" y="42329"/>
                </a:lnTo>
                <a:lnTo>
                  <a:pt x="34609" y="32559"/>
                </a:lnTo>
                <a:lnTo>
                  <a:pt x="41940" y="25242"/>
                </a:lnTo>
                <a:lnTo>
                  <a:pt x="53269" y="20653"/>
                </a:lnTo>
                <a:lnTo>
                  <a:pt x="67868" y="19062"/>
                </a:lnTo>
                <a:lnTo>
                  <a:pt x="119032" y="19062"/>
                </a:lnTo>
                <a:lnTo>
                  <a:pt x="110610" y="11022"/>
                </a:lnTo>
                <a:lnTo>
                  <a:pt x="91967" y="2861"/>
                </a:lnTo>
                <a:lnTo>
                  <a:pt x="67868" y="0"/>
                </a:lnTo>
                <a:close/>
              </a:path>
              <a:path w="137159" h="165100">
                <a:moveTo>
                  <a:pt x="119032" y="19062"/>
                </a:moveTo>
                <a:lnTo>
                  <a:pt x="67868" y="19062"/>
                </a:lnTo>
                <a:lnTo>
                  <a:pt x="82760" y="20839"/>
                </a:lnTo>
                <a:lnTo>
                  <a:pt x="94887" y="26033"/>
                </a:lnTo>
                <a:lnTo>
                  <a:pt x="104048" y="34327"/>
                </a:lnTo>
                <a:lnTo>
                  <a:pt x="110210" y="45554"/>
                </a:lnTo>
                <a:lnTo>
                  <a:pt x="132511" y="40703"/>
                </a:lnTo>
                <a:lnTo>
                  <a:pt x="124043" y="23847"/>
                </a:lnTo>
                <a:lnTo>
                  <a:pt x="119032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335683" y="1545506"/>
            <a:ext cx="95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683" y="3197334"/>
            <a:ext cx="995957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  <a:p>
            <a:endParaRPr lang="en-GB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Vodafone Global Enterprise (VGE)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endParaRPr lang="en-GB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Social Media  Lead Generation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  <a:p>
            <a:endParaRPr lang="en-GB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Telecoms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Headline Results</a:t>
            </a:r>
          </a:p>
          <a:p>
            <a:endParaRPr lang="en-GB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150+ Qualified Sales Leads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130% Increase In Twitter Following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120% Increase In Web Traffic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43392" y="3849762"/>
            <a:ext cx="86409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3392" y="4497834"/>
            <a:ext cx="8882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3392" y="4929882"/>
            <a:ext cx="86409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95936" y="1371600"/>
            <a:ext cx="2357649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E86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Key targets and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KPIs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were agreed ahead of the campaign starting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VGE’s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site was managed as the primary social channel to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grow followers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influencers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share content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Tailored content -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whitepapers, case studies, infographics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- was created and shared across relevant social channels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custom content required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to download, generating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named prospects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qualify as leads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Tracking codes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on all content was compliant with VGE’s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sales automation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Tracking and analytical tools enabled content to be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for effectiveness</a:t>
            </a:r>
          </a:p>
          <a:p>
            <a:pPr lvl="0"/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529464" y="1371600"/>
            <a:ext cx="2363016" cy="42165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E86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150 high quality MQLs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were passed from VGE’s marketing team to sales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Targeting high level influencers with engaging content established client as industry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thought leader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Increased VGE’s Twitter following by 130%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Increased VGE web traffic from social channels by 120%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Campaign successfully achieved KPIs during initial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trial period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 was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into an annual programme</a:t>
            </a:r>
          </a:p>
          <a:p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619672" y="1371600"/>
            <a:ext cx="2345753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E86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lead generation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 become an established online 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thought leader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by using social media</a:t>
            </a:r>
            <a:endParaRPr lang="en-GB" sz="1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891145" y="3286618"/>
            <a:ext cx="1570172" cy="3407028"/>
            <a:chOff x="1253259" y="1187624"/>
            <a:chExt cx="2588492" cy="5616624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53259" y="1187624"/>
              <a:ext cx="2588491" cy="559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53261" y="6748450"/>
              <a:ext cx="2588490" cy="55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Picture 2" descr="http://www.vodafone.co.uk/cs/groups/public/documents/webcontent/1287x929_vodafone_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9" y="2267176"/>
            <a:ext cx="1081957" cy="7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NEW_whiteoaks_logo_4c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9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20" dirty="0"/>
              <a:t>Case Study: Digital by Default</a:t>
            </a:r>
            <a:endParaRPr spc="-30" dirty="0"/>
          </a:p>
        </p:txBody>
      </p:sp>
      <p:sp>
        <p:nvSpPr>
          <p:cNvPr id="27" name="object 27"/>
          <p:cNvSpPr/>
          <p:nvPr/>
        </p:nvSpPr>
        <p:spPr>
          <a:xfrm>
            <a:off x="540000" y="1043998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5595518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73817" y="567293"/>
            <a:ext cx="208915" cy="159385"/>
          </a:xfrm>
          <a:custGeom>
            <a:avLst/>
            <a:gdLst/>
            <a:ahLst/>
            <a:cxnLst/>
            <a:rect l="l" t="t" r="r" b="b"/>
            <a:pathLst>
              <a:path w="208915" h="159384">
                <a:moveTo>
                  <a:pt x="25527" y="0"/>
                </a:moveTo>
                <a:lnTo>
                  <a:pt x="0" y="0"/>
                </a:lnTo>
                <a:lnTo>
                  <a:pt x="48158" y="159346"/>
                </a:lnTo>
                <a:lnTo>
                  <a:pt x="69494" y="159346"/>
                </a:lnTo>
                <a:lnTo>
                  <a:pt x="79744" y="123469"/>
                </a:lnTo>
                <a:lnTo>
                  <a:pt x="60769" y="123469"/>
                </a:lnTo>
                <a:lnTo>
                  <a:pt x="57213" y="108927"/>
                </a:lnTo>
                <a:lnTo>
                  <a:pt x="25527" y="0"/>
                </a:lnTo>
                <a:close/>
              </a:path>
              <a:path w="208915" h="159384">
                <a:moveTo>
                  <a:pt x="126656" y="36855"/>
                </a:moveTo>
                <a:lnTo>
                  <a:pt x="103759" y="36855"/>
                </a:lnTo>
                <a:lnTo>
                  <a:pt x="107632" y="51396"/>
                </a:lnTo>
                <a:lnTo>
                  <a:pt x="139954" y="159346"/>
                </a:lnTo>
                <a:lnTo>
                  <a:pt x="161277" y="159346"/>
                </a:lnTo>
                <a:lnTo>
                  <a:pt x="171781" y="124117"/>
                </a:lnTo>
                <a:lnTo>
                  <a:pt x="151904" y="124117"/>
                </a:lnTo>
                <a:lnTo>
                  <a:pt x="148348" y="109893"/>
                </a:lnTo>
                <a:lnTo>
                  <a:pt x="126656" y="36855"/>
                </a:lnTo>
                <a:close/>
              </a:path>
              <a:path w="208915" h="159384">
                <a:moveTo>
                  <a:pt x="208788" y="0"/>
                </a:moveTo>
                <a:lnTo>
                  <a:pt x="187134" y="0"/>
                </a:lnTo>
                <a:lnTo>
                  <a:pt x="156108" y="110540"/>
                </a:lnTo>
                <a:lnTo>
                  <a:pt x="151904" y="124117"/>
                </a:lnTo>
                <a:lnTo>
                  <a:pt x="171781" y="124117"/>
                </a:lnTo>
                <a:lnTo>
                  <a:pt x="208788" y="0"/>
                </a:lnTo>
                <a:close/>
              </a:path>
              <a:path w="208915" h="159384">
                <a:moveTo>
                  <a:pt x="115709" y="0"/>
                </a:moveTo>
                <a:lnTo>
                  <a:pt x="95021" y="0"/>
                </a:lnTo>
                <a:lnTo>
                  <a:pt x="64643" y="108927"/>
                </a:lnTo>
                <a:lnTo>
                  <a:pt x="60769" y="123469"/>
                </a:lnTo>
                <a:lnTo>
                  <a:pt x="79744" y="123469"/>
                </a:lnTo>
                <a:lnTo>
                  <a:pt x="100520" y="50749"/>
                </a:lnTo>
                <a:lnTo>
                  <a:pt x="103759" y="36855"/>
                </a:lnTo>
                <a:lnTo>
                  <a:pt x="126656" y="36855"/>
                </a:lnTo>
                <a:lnTo>
                  <a:pt x="115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98431" y="511070"/>
            <a:ext cx="128270" cy="215900"/>
          </a:xfrm>
          <a:custGeom>
            <a:avLst/>
            <a:gdLst/>
            <a:ahLst/>
            <a:cxnLst/>
            <a:rect l="l" t="t" r="r" b="b"/>
            <a:pathLst>
              <a:path w="128270" h="215900">
                <a:moveTo>
                  <a:pt x="24244" y="0"/>
                </a:moveTo>
                <a:lnTo>
                  <a:pt x="0" y="0"/>
                </a:lnTo>
                <a:lnTo>
                  <a:pt x="0" y="215569"/>
                </a:lnTo>
                <a:lnTo>
                  <a:pt x="25209" y="215569"/>
                </a:lnTo>
                <a:lnTo>
                  <a:pt x="25209" y="106654"/>
                </a:lnTo>
                <a:lnTo>
                  <a:pt x="35690" y="93562"/>
                </a:lnTo>
                <a:lnTo>
                  <a:pt x="42595" y="87591"/>
                </a:lnTo>
                <a:lnTo>
                  <a:pt x="24244" y="87591"/>
                </a:lnTo>
                <a:lnTo>
                  <a:pt x="24244" y="0"/>
                </a:lnTo>
                <a:close/>
              </a:path>
              <a:path w="128270" h="215900">
                <a:moveTo>
                  <a:pt x="121332" y="74333"/>
                </a:moveTo>
                <a:lnTo>
                  <a:pt x="76606" y="74333"/>
                </a:lnTo>
                <a:lnTo>
                  <a:pt x="87459" y="76048"/>
                </a:lnTo>
                <a:lnTo>
                  <a:pt x="95586" y="81278"/>
                </a:lnTo>
                <a:lnTo>
                  <a:pt x="100684" y="90144"/>
                </a:lnTo>
                <a:lnTo>
                  <a:pt x="102450" y="102768"/>
                </a:lnTo>
                <a:lnTo>
                  <a:pt x="102450" y="215569"/>
                </a:lnTo>
                <a:lnTo>
                  <a:pt x="127660" y="215569"/>
                </a:lnTo>
                <a:lnTo>
                  <a:pt x="127660" y="100825"/>
                </a:lnTo>
                <a:lnTo>
                  <a:pt x="125337" y="82361"/>
                </a:lnTo>
                <a:lnTo>
                  <a:pt x="121332" y="74333"/>
                </a:lnTo>
                <a:close/>
              </a:path>
              <a:path w="128270" h="215900">
                <a:moveTo>
                  <a:pt x="83705" y="53327"/>
                </a:moveTo>
                <a:lnTo>
                  <a:pt x="63325" y="56362"/>
                </a:lnTo>
                <a:lnTo>
                  <a:pt x="46702" y="64277"/>
                </a:lnTo>
                <a:lnTo>
                  <a:pt x="33715" y="75283"/>
                </a:lnTo>
                <a:lnTo>
                  <a:pt x="24244" y="87591"/>
                </a:lnTo>
                <a:lnTo>
                  <a:pt x="42595" y="87591"/>
                </a:lnTo>
                <a:lnTo>
                  <a:pt x="47507" y="83345"/>
                </a:lnTo>
                <a:lnTo>
                  <a:pt x="61024" y="76702"/>
                </a:lnTo>
                <a:lnTo>
                  <a:pt x="76606" y="74333"/>
                </a:lnTo>
                <a:lnTo>
                  <a:pt x="121332" y="74333"/>
                </a:lnTo>
                <a:lnTo>
                  <a:pt x="117803" y="67260"/>
                </a:lnTo>
                <a:lnTo>
                  <a:pt x="104209" y="57068"/>
                </a:lnTo>
                <a:lnTo>
                  <a:pt x="83705" y="53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62944" y="567296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46"/>
                </a:lnTo>
              </a:path>
            </a:pathLst>
          </a:custGeom>
          <a:ln w="25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49032" y="524960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70" y="0"/>
                </a:lnTo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91049" y="525608"/>
            <a:ext cx="95885" cy="203835"/>
          </a:xfrm>
          <a:custGeom>
            <a:avLst/>
            <a:gdLst/>
            <a:ahLst/>
            <a:cxnLst/>
            <a:rect l="l" t="t" r="r" b="b"/>
            <a:pathLst>
              <a:path w="95884" h="203834">
                <a:moveTo>
                  <a:pt x="50418" y="61734"/>
                </a:moveTo>
                <a:lnTo>
                  <a:pt x="25857" y="61734"/>
                </a:lnTo>
                <a:lnTo>
                  <a:pt x="25857" y="157073"/>
                </a:lnTo>
                <a:lnTo>
                  <a:pt x="28701" y="178205"/>
                </a:lnTo>
                <a:lnTo>
                  <a:pt x="36969" y="192551"/>
                </a:lnTo>
                <a:lnTo>
                  <a:pt x="50267" y="200714"/>
                </a:lnTo>
                <a:lnTo>
                  <a:pt x="68198" y="203301"/>
                </a:lnTo>
                <a:lnTo>
                  <a:pt x="74893" y="203123"/>
                </a:lnTo>
                <a:lnTo>
                  <a:pt x="81770" y="202611"/>
                </a:lnTo>
                <a:lnTo>
                  <a:pt x="88649" y="201796"/>
                </a:lnTo>
                <a:lnTo>
                  <a:pt x="95327" y="200714"/>
                </a:lnTo>
                <a:lnTo>
                  <a:pt x="95351" y="182930"/>
                </a:lnTo>
                <a:lnTo>
                  <a:pt x="72720" y="182930"/>
                </a:lnTo>
                <a:lnTo>
                  <a:pt x="63508" y="181318"/>
                </a:lnTo>
                <a:lnTo>
                  <a:pt x="56478" y="176831"/>
                </a:lnTo>
                <a:lnTo>
                  <a:pt x="51994" y="169254"/>
                </a:lnTo>
                <a:lnTo>
                  <a:pt x="50418" y="158368"/>
                </a:lnTo>
                <a:lnTo>
                  <a:pt x="50418" y="61734"/>
                </a:lnTo>
                <a:close/>
              </a:path>
              <a:path w="95884" h="203834">
                <a:moveTo>
                  <a:pt x="95351" y="180987"/>
                </a:moveTo>
                <a:lnTo>
                  <a:pt x="89522" y="181965"/>
                </a:lnTo>
                <a:lnTo>
                  <a:pt x="80149" y="182930"/>
                </a:lnTo>
                <a:lnTo>
                  <a:pt x="95351" y="182930"/>
                </a:lnTo>
                <a:lnTo>
                  <a:pt x="95351" y="180987"/>
                </a:lnTo>
                <a:close/>
              </a:path>
              <a:path w="95884" h="203834">
                <a:moveTo>
                  <a:pt x="86296" y="41694"/>
                </a:moveTo>
                <a:lnTo>
                  <a:pt x="0" y="41694"/>
                </a:lnTo>
                <a:lnTo>
                  <a:pt x="0" y="61734"/>
                </a:lnTo>
                <a:lnTo>
                  <a:pt x="86296" y="61734"/>
                </a:lnTo>
                <a:lnTo>
                  <a:pt x="86296" y="41694"/>
                </a:lnTo>
                <a:close/>
              </a:path>
              <a:path w="95884" h="203834">
                <a:moveTo>
                  <a:pt x="50418" y="0"/>
                </a:moveTo>
                <a:lnTo>
                  <a:pt x="27470" y="0"/>
                </a:lnTo>
                <a:lnTo>
                  <a:pt x="26174" y="41694"/>
                </a:lnTo>
                <a:lnTo>
                  <a:pt x="50418" y="41694"/>
                </a:lnTo>
                <a:lnTo>
                  <a:pt x="50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92538" y="564399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73685" y="0"/>
                </a:moveTo>
                <a:lnTo>
                  <a:pt x="44855" y="5740"/>
                </a:lnTo>
                <a:lnTo>
                  <a:pt x="21450" y="22418"/>
                </a:lnTo>
                <a:lnTo>
                  <a:pt x="5741" y="49216"/>
                </a:lnTo>
                <a:lnTo>
                  <a:pt x="0" y="85318"/>
                </a:lnTo>
                <a:lnTo>
                  <a:pt x="5275" y="117784"/>
                </a:lnTo>
                <a:lnTo>
                  <a:pt x="20154" y="142886"/>
                </a:lnTo>
                <a:lnTo>
                  <a:pt x="43216" y="159079"/>
                </a:lnTo>
                <a:lnTo>
                  <a:pt x="73037" y="164820"/>
                </a:lnTo>
                <a:lnTo>
                  <a:pt x="95358" y="161767"/>
                </a:lnTo>
                <a:lnTo>
                  <a:pt x="114407" y="152746"/>
                </a:lnTo>
                <a:lnTo>
                  <a:pt x="121582" y="145757"/>
                </a:lnTo>
                <a:lnTo>
                  <a:pt x="75298" y="145757"/>
                </a:lnTo>
                <a:lnTo>
                  <a:pt x="54523" y="141948"/>
                </a:lnTo>
                <a:lnTo>
                  <a:pt x="39020" y="130563"/>
                </a:lnTo>
                <a:lnTo>
                  <a:pt x="29213" y="111666"/>
                </a:lnTo>
                <a:lnTo>
                  <a:pt x="25527" y="85318"/>
                </a:lnTo>
                <a:lnTo>
                  <a:pt x="143167" y="85318"/>
                </a:lnTo>
                <a:lnTo>
                  <a:pt x="142836" y="81762"/>
                </a:lnTo>
                <a:lnTo>
                  <a:pt x="143167" y="78206"/>
                </a:lnTo>
                <a:lnTo>
                  <a:pt x="142836" y="74650"/>
                </a:lnTo>
                <a:lnTo>
                  <a:pt x="141494" y="68186"/>
                </a:lnTo>
                <a:lnTo>
                  <a:pt x="26492" y="68186"/>
                </a:lnTo>
                <a:lnTo>
                  <a:pt x="31094" y="47828"/>
                </a:lnTo>
                <a:lnTo>
                  <a:pt x="41240" y="32351"/>
                </a:lnTo>
                <a:lnTo>
                  <a:pt x="55810" y="22510"/>
                </a:lnTo>
                <a:lnTo>
                  <a:pt x="73685" y="19062"/>
                </a:lnTo>
                <a:lnTo>
                  <a:pt x="120404" y="19062"/>
                </a:lnTo>
                <a:lnTo>
                  <a:pt x="101626" y="5436"/>
                </a:lnTo>
                <a:lnTo>
                  <a:pt x="73685" y="0"/>
                </a:lnTo>
                <a:close/>
              </a:path>
              <a:path w="143509" h="165100">
                <a:moveTo>
                  <a:pt x="118287" y="114414"/>
                </a:moveTo>
                <a:lnTo>
                  <a:pt x="110204" y="129266"/>
                </a:lnTo>
                <a:lnTo>
                  <a:pt x="99941" y="138934"/>
                </a:lnTo>
                <a:lnTo>
                  <a:pt x="88103" y="144178"/>
                </a:lnTo>
                <a:lnTo>
                  <a:pt x="75298" y="145757"/>
                </a:lnTo>
                <a:lnTo>
                  <a:pt x="121582" y="145757"/>
                </a:lnTo>
                <a:lnTo>
                  <a:pt x="129580" y="137967"/>
                </a:lnTo>
                <a:lnTo>
                  <a:pt x="140271" y="117640"/>
                </a:lnTo>
                <a:lnTo>
                  <a:pt x="118287" y="114414"/>
                </a:lnTo>
                <a:close/>
              </a:path>
              <a:path w="143509" h="165100">
                <a:moveTo>
                  <a:pt x="120404" y="19062"/>
                </a:moveTo>
                <a:lnTo>
                  <a:pt x="73685" y="19062"/>
                </a:lnTo>
                <a:lnTo>
                  <a:pt x="90959" y="22419"/>
                </a:lnTo>
                <a:lnTo>
                  <a:pt x="104268" y="32108"/>
                </a:lnTo>
                <a:lnTo>
                  <a:pt x="113274" y="47555"/>
                </a:lnTo>
                <a:lnTo>
                  <a:pt x="117640" y="68186"/>
                </a:lnTo>
                <a:lnTo>
                  <a:pt x="141494" y="68186"/>
                </a:lnTo>
                <a:lnTo>
                  <a:pt x="136534" y="44303"/>
                </a:lnTo>
                <a:lnTo>
                  <a:pt x="122686" y="20718"/>
                </a:lnTo>
                <a:lnTo>
                  <a:pt x="120404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48628" y="564385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71424" y="0"/>
                </a:moveTo>
                <a:lnTo>
                  <a:pt x="43767" y="5778"/>
                </a:lnTo>
                <a:lnTo>
                  <a:pt x="21048" y="22223"/>
                </a:lnTo>
                <a:lnTo>
                  <a:pt x="5661" y="48000"/>
                </a:lnTo>
                <a:lnTo>
                  <a:pt x="0" y="81775"/>
                </a:lnTo>
                <a:lnTo>
                  <a:pt x="5387" y="116023"/>
                </a:lnTo>
                <a:lnTo>
                  <a:pt x="20247" y="142084"/>
                </a:lnTo>
                <a:lnTo>
                  <a:pt x="20373" y="142251"/>
                </a:lnTo>
                <a:lnTo>
                  <a:pt x="42972" y="158950"/>
                </a:lnTo>
                <a:lnTo>
                  <a:pt x="71424" y="164833"/>
                </a:lnTo>
                <a:lnTo>
                  <a:pt x="99323" y="158945"/>
                </a:lnTo>
                <a:lnTo>
                  <a:pt x="116975" y="146088"/>
                </a:lnTo>
                <a:lnTo>
                  <a:pt x="71094" y="146088"/>
                </a:lnTo>
                <a:lnTo>
                  <a:pt x="52811" y="141725"/>
                </a:lnTo>
                <a:lnTo>
                  <a:pt x="38741" y="129120"/>
                </a:lnTo>
                <a:lnTo>
                  <a:pt x="29700" y="109001"/>
                </a:lnTo>
                <a:lnTo>
                  <a:pt x="26504" y="82092"/>
                </a:lnTo>
                <a:lnTo>
                  <a:pt x="29926" y="55031"/>
                </a:lnTo>
                <a:lnTo>
                  <a:pt x="39346" y="35515"/>
                </a:lnTo>
                <a:lnTo>
                  <a:pt x="53492" y="23696"/>
                </a:lnTo>
                <a:lnTo>
                  <a:pt x="71094" y="19723"/>
                </a:lnTo>
                <a:lnTo>
                  <a:pt x="119870" y="19723"/>
                </a:lnTo>
                <a:lnTo>
                  <a:pt x="101095" y="5920"/>
                </a:lnTo>
                <a:lnTo>
                  <a:pt x="71424" y="0"/>
                </a:lnTo>
                <a:close/>
              </a:path>
              <a:path w="143509" h="165100">
                <a:moveTo>
                  <a:pt x="119870" y="19723"/>
                </a:moveTo>
                <a:lnTo>
                  <a:pt x="71094" y="19723"/>
                </a:lnTo>
                <a:lnTo>
                  <a:pt x="89447" y="23601"/>
                </a:lnTo>
                <a:lnTo>
                  <a:pt x="103982" y="35237"/>
                </a:lnTo>
                <a:lnTo>
                  <a:pt x="113548" y="54629"/>
                </a:lnTo>
                <a:lnTo>
                  <a:pt x="116992" y="81775"/>
                </a:lnTo>
                <a:lnTo>
                  <a:pt x="113503" y="109960"/>
                </a:lnTo>
                <a:lnTo>
                  <a:pt x="103863" y="130052"/>
                </a:lnTo>
                <a:lnTo>
                  <a:pt x="89313" y="142084"/>
                </a:lnTo>
                <a:lnTo>
                  <a:pt x="71094" y="146088"/>
                </a:lnTo>
                <a:lnTo>
                  <a:pt x="116975" y="146088"/>
                </a:lnTo>
                <a:lnTo>
                  <a:pt x="122243" y="142251"/>
                </a:lnTo>
                <a:lnTo>
                  <a:pt x="137779" y="116157"/>
                </a:lnTo>
                <a:lnTo>
                  <a:pt x="143497" y="82092"/>
                </a:lnTo>
                <a:lnTo>
                  <a:pt x="138372" y="48547"/>
                </a:lnTo>
                <a:lnTo>
                  <a:pt x="123824" y="22629"/>
                </a:lnTo>
                <a:lnTo>
                  <a:pt x="119870" y="19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06022" y="564393"/>
            <a:ext cx="139065" cy="164465"/>
          </a:xfrm>
          <a:custGeom>
            <a:avLst/>
            <a:gdLst/>
            <a:ahLst/>
            <a:cxnLst/>
            <a:rect l="l" t="t" r="r" b="b"/>
            <a:pathLst>
              <a:path w="139065" h="164465">
                <a:moveTo>
                  <a:pt x="123888" y="19710"/>
                </a:moveTo>
                <a:lnTo>
                  <a:pt x="71742" y="19710"/>
                </a:lnTo>
                <a:lnTo>
                  <a:pt x="88901" y="21447"/>
                </a:lnTo>
                <a:lnTo>
                  <a:pt x="100633" y="26579"/>
                </a:lnTo>
                <a:lnTo>
                  <a:pt x="107695" y="34985"/>
                </a:lnTo>
                <a:lnTo>
                  <a:pt x="110845" y="46545"/>
                </a:lnTo>
                <a:lnTo>
                  <a:pt x="111493" y="50418"/>
                </a:lnTo>
                <a:lnTo>
                  <a:pt x="111493" y="61404"/>
                </a:lnTo>
                <a:lnTo>
                  <a:pt x="93519" y="61895"/>
                </a:lnTo>
                <a:lnTo>
                  <a:pt x="84636" y="62409"/>
                </a:lnTo>
                <a:lnTo>
                  <a:pt x="45123" y="69552"/>
                </a:lnTo>
                <a:lnTo>
                  <a:pt x="5628" y="97475"/>
                </a:lnTo>
                <a:lnTo>
                  <a:pt x="0" y="120218"/>
                </a:lnTo>
                <a:lnTo>
                  <a:pt x="3973" y="139368"/>
                </a:lnTo>
                <a:lnTo>
                  <a:pt x="14824" y="153117"/>
                </a:lnTo>
                <a:lnTo>
                  <a:pt x="30946" y="161409"/>
                </a:lnTo>
                <a:lnTo>
                  <a:pt x="50736" y="164185"/>
                </a:lnTo>
                <a:lnTo>
                  <a:pt x="71050" y="162146"/>
                </a:lnTo>
                <a:lnTo>
                  <a:pt x="87699" y="156351"/>
                </a:lnTo>
                <a:lnTo>
                  <a:pt x="101139" y="147281"/>
                </a:lnTo>
                <a:lnTo>
                  <a:pt x="102511" y="145757"/>
                </a:lnTo>
                <a:lnTo>
                  <a:pt x="58178" y="145757"/>
                </a:lnTo>
                <a:lnTo>
                  <a:pt x="44169" y="143956"/>
                </a:lnTo>
                <a:lnTo>
                  <a:pt x="34164" y="138610"/>
                </a:lnTo>
                <a:lnTo>
                  <a:pt x="28162" y="129813"/>
                </a:lnTo>
                <a:lnTo>
                  <a:pt x="26161" y="117652"/>
                </a:lnTo>
                <a:lnTo>
                  <a:pt x="29480" y="103823"/>
                </a:lnTo>
                <a:lnTo>
                  <a:pt x="78524" y="79184"/>
                </a:lnTo>
                <a:lnTo>
                  <a:pt x="135089" y="77889"/>
                </a:lnTo>
                <a:lnTo>
                  <a:pt x="135089" y="58826"/>
                </a:lnTo>
                <a:lnTo>
                  <a:pt x="131656" y="32725"/>
                </a:lnTo>
                <a:lnTo>
                  <a:pt x="123888" y="19710"/>
                </a:lnTo>
                <a:close/>
              </a:path>
              <a:path w="139065" h="164465">
                <a:moveTo>
                  <a:pt x="135195" y="135420"/>
                </a:moveTo>
                <a:lnTo>
                  <a:pt x="111823" y="135420"/>
                </a:lnTo>
                <a:lnTo>
                  <a:pt x="111865" y="142247"/>
                </a:lnTo>
                <a:lnTo>
                  <a:pt x="112425" y="149804"/>
                </a:lnTo>
                <a:lnTo>
                  <a:pt x="113411" y="156878"/>
                </a:lnTo>
                <a:lnTo>
                  <a:pt x="114731" y="162255"/>
                </a:lnTo>
                <a:lnTo>
                  <a:pt x="138645" y="162255"/>
                </a:lnTo>
                <a:lnTo>
                  <a:pt x="137002" y="154583"/>
                </a:lnTo>
                <a:lnTo>
                  <a:pt x="135901" y="146735"/>
                </a:lnTo>
                <a:lnTo>
                  <a:pt x="135320" y="139368"/>
                </a:lnTo>
                <a:lnTo>
                  <a:pt x="135195" y="135420"/>
                </a:lnTo>
                <a:close/>
              </a:path>
              <a:path w="139065" h="164465">
                <a:moveTo>
                  <a:pt x="135089" y="77889"/>
                </a:moveTo>
                <a:lnTo>
                  <a:pt x="111493" y="77889"/>
                </a:lnTo>
                <a:lnTo>
                  <a:pt x="111493" y="110858"/>
                </a:lnTo>
                <a:lnTo>
                  <a:pt x="104566" y="123265"/>
                </a:lnTo>
                <a:lnTo>
                  <a:pt x="93675" y="134489"/>
                </a:lnTo>
                <a:lnTo>
                  <a:pt x="78364" y="142622"/>
                </a:lnTo>
                <a:lnTo>
                  <a:pt x="58178" y="145757"/>
                </a:lnTo>
                <a:lnTo>
                  <a:pt x="102511" y="145757"/>
                </a:lnTo>
                <a:lnTo>
                  <a:pt x="111823" y="135420"/>
                </a:lnTo>
                <a:lnTo>
                  <a:pt x="135195" y="135420"/>
                </a:lnTo>
                <a:lnTo>
                  <a:pt x="135089" y="77889"/>
                </a:lnTo>
                <a:close/>
              </a:path>
              <a:path w="139065" h="164465">
                <a:moveTo>
                  <a:pt x="72389" y="0"/>
                </a:moveTo>
                <a:lnTo>
                  <a:pt x="46550" y="2879"/>
                </a:lnTo>
                <a:lnTo>
                  <a:pt x="26130" y="11395"/>
                </a:lnTo>
                <a:lnTo>
                  <a:pt x="11710" y="25363"/>
                </a:lnTo>
                <a:lnTo>
                  <a:pt x="3873" y="44602"/>
                </a:lnTo>
                <a:lnTo>
                  <a:pt x="27152" y="47193"/>
                </a:lnTo>
                <a:lnTo>
                  <a:pt x="32658" y="34305"/>
                </a:lnTo>
                <a:lnTo>
                  <a:pt x="41684" y="25812"/>
                </a:lnTo>
                <a:lnTo>
                  <a:pt x="54591" y="21139"/>
                </a:lnTo>
                <a:lnTo>
                  <a:pt x="71742" y="19710"/>
                </a:lnTo>
                <a:lnTo>
                  <a:pt x="123888" y="19710"/>
                </a:lnTo>
                <a:lnTo>
                  <a:pt x="120708" y="14382"/>
                </a:lnTo>
                <a:lnTo>
                  <a:pt x="101276" y="3555"/>
                </a:lnTo>
                <a:lnTo>
                  <a:pt x="723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64700" y="511070"/>
            <a:ext cx="130810" cy="215900"/>
          </a:xfrm>
          <a:custGeom>
            <a:avLst/>
            <a:gdLst/>
            <a:ahLst/>
            <a:cxnLst/>
            <a:rect l="l" t="t" r="r" b="b"/>
            <a:pathLst>
              <a:path w="130809" h="215900">
                <a:moveTo>
                  <a:pt x="24892" y="0"/>
                </a:moveTo>
                <a:lnTo>
                  <a:pt x="0" y="0"/>
                </a:lnTo>
                <a:lnTo>
                  <a:pt x="0" y="215569"/>
                </a:lnTo>
                <a:lnTo>
                  <a:pt x="24892" y="215569"/>
                </a:lnTo>
                <a:lnTo>
                  <a:pt x="24892" y="166446"/>
                </a:lnTo>
                <a:lnTo>
                  <a:pt x="49300" y="140258"/>
                </a:lnTo>
                <a:lnTo>
                  <a:pt x="24561" y="140258"/>
                </a:lnTo>
                <a:lnTo>
                  <a:pt x="24802" y="128955"/>
                </a:lnTo>
                <a:lnTo>
                  <a:pt x="24892" y="0"/>
                </a:lnTo>
                <a:close/>
              </a:path>
              <a:path w="130809" h="215900">
                <a:moveTo>
                  <a:pt x="87080" y="128308"/>
                </a:moveTo>
                <a:lnTo>
                  <a:pt x="60439" y="128308"/>
                </a:lnTo>
                <a:lnTo>
                  <a:pt x="103428" y="215569"/>
                </a:lnTo>
                <a:lnTo>
                  <a:pt x="130581" y="215569"/>
                </a:lnTo>
                <a:lnTo>
                  <a:pt x="87080" y="128308"/>
                </a:lnTo>
                <a:close/>
              </a:path>
              <a:path w="130809" h="215900">
                <a:moveTo>
                  <a:pt x="125730" y="56222"/>
                </a:moveTo>
                <a:lnTo>
                  <a:pt x="99542" y="56222"/>
                </a:lnTo>
                <a:lnTo>
                  <a:pt x="33616" y="128955"/>
                </a:lnTo>
                <a:lnTo>
                  <a:pt x="24561" y="140258"/>
                </a:lnTo>
                <a:lnTo>
                  <a:pt x="49300" y="140258"/>
                </a:lnTo>
                <a:lnTo>
                  <a:pt x="60439" y="128308"/>
                </a:lnTo>
                <a:lnTo>
                  <a:pt x="87080" y="128308"/>
                </a:lnTo>
                <a:lnTo>
                  <a:pt x="77571" y="109232"/>
                </a:lnTo>
                <a:lnTo>
                  <a:pt x="125730" y="56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93658" y="564401"/>
            <a:ext cx="137160" cy="165100"/>
          </a:xfrm>
          <a:custGeom>
            <a:avLst/>
            <a:gdLst/>
            <a:ahLst/>
            <a:cxnLst/>
            <a:rect l="l" t="t" r="r" b="b"/>
            <a:pathLst>
              <a:path w="137159" h="165100">
                <a:moveTo>
                  <a:pt x="22631" y="114731"/>
                </a:moveTo>
                <a:lnTo>
                  <a:pt x="0" y="119252"/>
                </a:lnTo>
                <a:lnTo>
                  <a:pt x="8999" y="138642"/>
                </a:lnTo>
                <a:lnTo>
                  <a:pt x="24274" y="152942"/>
                </a:lnTo>
                <a:lnTo>
                  <a:pt x="45671" y="161790"/>
                </a:lnTo>
                <a:lnTo>
                  <a:pt x="73037" y="164820"/>
                </a:lnTo>
                <a:lnTo>
                  <a:pt x="99399" y="161281"/>
                </a:lnTo>
                <a:lnTo>
                  <a:pt x="119580" y="151288"/>
                </a:lnTo>
                <a:lnTo>
                  <a:pt x="123919" y="146075"/>
                </a:lnTo>
                <a:lnTo>
                  <a:pt x="73037" y="146075"/>
                </a:lnTo>
                <a:lnTo>
                  <a:pt x="54299" y="143814"/>
                </a:lnTo>
                <a:lnTo>
                  <a:pt x="39471" y="137433"/>
                </a:lnTo>
                <a:lnTo>
                  <a:pt x="28825" y="127537"/>
                </a:lnTo>
                <a:lnTo>
                  <a:pt x="22631" y="114731"/>
                </a:lnTo>
                <a:close/>
              </a:path>
              <a:path w="137159" h="165100">
                <a:moveTo>
                  <a:pt x="67868" y="0"/>
                </a:moveTo>
                <a:lnTo>
                  <a:pt x="43631" y="3185"/>
                </a:lnTo>
                <a:lnTo>
                  <a:pt x="24966" y="12155"/>
                </a:lnTo>
                <a:lnTo>
                  <a:pt x="12967" y="26033"/>
                </a:lnTo>
                <a:lnTo>
                  <a:pt x="8724" y="43941"/>
                </a:lnTo>
                <a:lnTo>
                  <a:pt x="13527" y="63477"/>
                </a:lnTo>
                <a:lnTo>
                  <a:pt x="26539" y="76344"/>
                </a:lnTo>
                <a:lnTo>
                  <a:pt x="45672" y="84484"/>
                </a:lnTo>
                <a:lnTo>
                  <a:pt x="85809" y="93733"/>
                </a:lnTo>
                <a:lnTo>
                  <a:pt x="100149" y="98688"/>
                </a:lnTo>
                <a:lnTo>
                  <a:pt x="110064" y="106248"/>
                </a:lnTo>
                <a:lnTo>
                  <a:pt x="113766" y="117957"/>
                </a:lnTo>
                <a:lnTo>
                  <a:pt x="110949" y="129444"/>
                </a:lnTo>
                <a:lnTo>
                  <a:pt x="102860" y="138322"/>
                </a:lnTo>
                <a:lnTo>
                  <a:pt x="90042" y="144046"/>
                </a:lnTo>
                <a:lnTo>
                  <a:pt x="73037" y="146075"/>
                </a:lnTo>
                <a:lnTo>
                  <a:pt x="123919" y="146075"/>
                </a:lnTo>
                <a:lnTo>
                  <a:pt x="132487" y="135781"/>
                </a:lnTo>
                <a:lnTo>
                  <a:pt x="137033" y="115696"/>
                </a:lnTo>
                <a:lnTo>
                  <a:pt x="132181" y="95869"/>
                </a:lnTo>
                <a:lnTo>
                  <a:pt x="119057" y="82646"/>
                </a:lnTo>
                <a:lnTo>
                  <a:pt x="99812" y="74150"/>
                </a:lnTo>
                <a:lnTo>
                  <a:pt x="76593" y="68503"/>
                </a:lnTo>
                <a:lnTo>
                  <a:pt x="58857" y="64553"/>
                </a:lnTo>
                <a:lnTo>
                  <a:pt x="44726" y="59902"/>
                </a:lnTo>
                <a:lnTo>
                  <a:pt x="35381" y="53009"/>
                </a:lnTo>
                <a:lnTo>
                  <a:pt x="32004" y="42329"/>
                </a:lnTo>
                <a:lnTo>
                  <a:pt x="34609" y="32559"/>
                </a:lnTo>
                <a:lnTo>
                  <a:pt x="41940" y="25242"/>
                </a:lnTo>
                <a:lnTo>
                  <a:pt x="53269" y="20653"/>
                </a:lnTo>
                <a:lnTo>
                  <a:pt x="67868" y="19062"/>
                </a:lnTo>
                <a:lnTo>
                  <a:pt x="119032" y="19062"/>
                </a:lnTo>
                <a:lnTo>
                  <a:pt x="110610" y="11022"/>
                </a:lnTo>
                <a:lnTo>
                  <a:pt x="91967" y="2861"/>
                </a:lnTo>
                <a:lnTo>
                  <a:pt x="67868" y="0"/>
                </a:lnTo>
                <a:close/>
              </a:path>
              <a:path w="137159" h="165100">
                <a:moveTo>
                  <a:pt x="119032" y="19062"/>
                </a:moveTo>
                <a:lnTo>
                  <a:pt x="67868" y="19062"/>
                </a:lnTo>
                <a:lnTo>
                  <a:pt x="82760" y="20839"/>
                </a:lnTo>
                <a:lnTo>
                  <a:pt x="94887" y="26033"/>
                </a:lnTo>
                <a:lnTo>
                  <a:pt x="104048" y="34327"/>
                </a:lnTo>
                <a:lnTo>
                  <a:pt x="110210" y="45554"/>
                </a:lnTo>
                <a:lnTo>
                  <a:pt x="132511" y="40703"/>
                </a:lnTo>
                <a:lnTo>
                  <a:pt x="124043" y="23847"/>
                </a:lnTo>
                <a:lnTo>
                  <a:pt x="119032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520060" y="1309891"/>
            <a:ext cx="95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7905" y="2878038"/>
            <a:ext cx="9959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Foreign &amp; Commonwealth Office – Ongoing Contract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Social Media  Training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Headline Results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300 diplomats trained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90%+ positive feedback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Diplomats now actively use social media for policy making and communications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27769" y="3756422"/>
            <a:ext cx="86409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27769" y="4332486"/>
            <a:ext cx="8882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7769" y="4764534"/>
            <a:ext cx="86409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24328" y="1164134"/>
            <a:ext cx="2376264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E86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Devised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delivered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digital media training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that were practical in nature and focused on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demystifying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social media channels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bespoke sessions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showed delegates how to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use social channels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to achieve their individual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All diplomats were also taught how to use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Hootsuite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as a social media management dashboard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courses were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fun learning experiences – designed to meet the needs of course attendees, from real beginners to true digital natives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Tailored role plays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topical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were created for each session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88624" y="1170836"/>
            <a:ext cx="2002976" cy="3662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E86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endParaRPr lang="en-GB" sz="1200" dirty="0"/>
          </a:p>
          <a:p>
            <a:pPr lvl="0"/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</a:t>
            </a: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300 diplomats 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trained in the first year  </a:t>
            </a:r>
          </a:p>
          <a:p>
            <a:pPr lvl="0"/>
            <a:endParaRPr lang="en-GB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Course evaluation scores averaging </a:t>
            </a: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90%+ positive feedback</a:t>
            </a:r>
          </a:p>
          <a:p>
            <a:pPr lvl="0"/>
            <a:endParaRPr lang="en-GB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Diplomats have now </a:t>
            </a: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mbedded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the use of digital tools in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truly transforming the FCO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Automatic renewal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of the contract for a further year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</a:p>
          <a:p>
            <a:endParaRPr lang="en-GB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1804049" y="1170836"/>
            <a:ext cx="2232248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E86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</a:t>
            </a:r>
          </a:p>
          <a:p>
            <a:pPr lvl="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digital skills training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to diplomats at the Foreign &amp; Commonwealth Office (FCO)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train and up-skill diplomats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with the practical skills, confidence and understanding of digital tools - and also drive a more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Longer term aim was to accelerate this process and embed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digital by default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all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3" y="1994965"/>
            <a:ext cx="871206" cy="82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0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62800" y="0"/>
            <a:ext cx="1440000" cy="6858000"/>
          </a:xfrm>
          <a:prstGeom prst="rect">
            <a:avLst/>
          </a:prstGeom>
          <a:solidFill>
            <a:srgbClr val="E86D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86D1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Twitter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01" y="1559917"/>
            <a:ext cx="6254500" cy="3046988"/>
          </a:xfrm>
        </p:spPr>
        <p:txBody>
          <a:bodyPr/>
          <a:lstStyle/>
          <a:p>
            <a:pPr marL="285750" lvl="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Real-time news feed</a:t>
            </a:r>
          </a:p>
          <a:p>
            <a:pPr marL="285750" lvl="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Twitter can be searched to identify customers, partners, competitors, prospects and industry news</a:t>
            </a:r>
          </a:p>
          <a:p>
            <a:pPr marL="285750" lvl="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These groups will often share news, views, ideas, links and documents that can assist your social selling strategy </a:t>
            </a:r>
          </a:p>
          <a:p>
            <a:pPr marL="285750" lvl="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Twitter Lists enable real-time intelligence feeds to be created by aggregating and categorising these groups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1026" name="Picture 2" descr="Image result for twit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325970" cy="189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1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438400"/>
            <a:ext cx="808939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20" dirty="0"/>
              <a:t>Setting the Scene</a:t>
            </a:r>
            <a:endParaRPr spc="-30" dirty="0"/>
          </a:p>
        </p:txBody>
      </p:sp>
      <p:sp>
        <p:nvSpPr>
          <p:cNvPr id="28" name="object 28"/>
          <p:cNvSpPr/>
          <p:nvPr/>
        </p:nvSpPr>
        <p:spPr>
          <a:xfrm>
            <a:off x="469900" y="3026035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5595518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7162800" y="0"/>
            <a:ext cx="1440000" cy="6858000"/>
          </a:xfrm>
          <a:prstGeom prst="rect">
            <a:avLst/>
          </a:prstGeom>
          <a:solidFill>
            <a:srgbClr val="E86D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86D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0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Twitter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01" y="1559917"/>
            <a:ext cx="6483100" cy="3877985"/>
          </a:xfrm>
        </p:spPr>
        <p:txBody>
          <a:bodyPr/>
          <a:lstStyle/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Tweet often (at least 4 x a day)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Include links, photos and videos when you tweet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Share interesting and relevant third party content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Follow other people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 Twitter lists of influencers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Subscribe to relevant public Twitter lists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Mention people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Retweet and favourite tweets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hashtags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Promote your account – add to all communication and tell all staff to do likewise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Respond to questions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Twitter ads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162800" y="0"/>
            <a:ext cx="1440000" cy="6858000"/>
          </a:xfrm>
          <a:prstGeom prst="rect">
            <a:avLst/>
          </a:prstGeom>
          <a:solidFill>
            <a:srgbClr val="E86D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86D1F"/>
              </a:solidFill>
            </a:endParaRPr>
          </a:p>
        </p:txBody>
      </p:sp>
      <p:pic>
        <p:nvPicPr>
          <p:cNvPr id="6" name="Picture 2" descr="Image result for twit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99" y="4648200"/>
            <a:ext cx="2325970" cy="189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8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Selling – Triggers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00" y="1559917"/>
            <a:ext cx="8089399" cy="3323987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Twitter has 9 social selling triggers: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Tweets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Retweets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Mentions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Follows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Added to lists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Replies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Likes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Messages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Hashtags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162800" y="0"/>
            <a:ext cx="1440000" cy="6858000"/>
          </a:xfrm>
          <a:prstGeom prst="rect">
            <a:avLst/>
          </a:prstGeom>
          <a:solidFill>
            <a:srgbClr val="E86D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86D1F"/>
              </a:solidFill>
            </a:endParaRPr>
          </a:p>
        </p:txBody>
      </p:sp>
      <p:pic>
        <p:nvPicPr>
          <p:cNvPr id="6" name="Picture 2" descr="Image result for twit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5461"/>
            <a:ext cx="2325970" cy="189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8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Twitter Lists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04" y="1143000"/>
            <a:ext cx="6342990" cy="557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6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LinkedIn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00" y="1559917"/>
            <a:ext cx="8089399" cy="2492990"/>
          </a:xfrm>
        </p:spPr>
        <p:txBody>
          <a:bodyPr/>
          <a:lstStyle/>
          <a:p>
            <a:pPr marL="285750" indent="-285750">
              <a:buClr>
                <a:srgbClr val="E86D1F"/>
              </a:buCl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Validate identities </a:t>
            </a:r>
          </a:p>
          <a:p>
            <a:pPr marL="285750" indent="-285750">
              <a:buClr>
                <a:srgbClr val="E86D1F"/>
              </a:buCl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Advanced search to identify prospects</a:t>
            </a:r>
          </a:p>
          <a:p>
            <a:pPr marL="285750" indent="-285750">
              <a:buClr>
                <a:srgbClr val="E86D1F"/>
              </a:buCl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Join and participate in business related groups</a:t>
            </a:r>
          </a:p>
          <a:p>
            <a:pPr marL="285750" indent="-285750">
              <a:buClr>
                <a:srgbClr val="E86D1F"/>
              </a:buCl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Datamining</a:t>
            </a:r>
          </a:p>
          <a:p>
            <a:pPr marL="285750" indent="-285750">
              <a:buClr>
                <a:srgbClr val="E86D1F"/>
              </a:buCl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Sharing content to build thought leadership</a:t>
            </a:r>
          </a:p>
          <a:p>
            <a:pPr marL="285750" indent="-285750">
              <a:buClr>
                <a:srgbClr val="E86D1F"/>
              </a:buCl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Targeted advertising</a:t>
            </a:r>
          </a:p>
          <a:p>
            <a:pPr marL="285750" indent="-285750">
              <a:buClr>
                <a:srgbClr val="E86D1F"/>
              </a:buCl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Sales Navigator and Social Selling Index (SSI)</a:t>
            </a:r>
          </a:p>
          <a:p>
            <a:pPr marL="285750" indent="-285750">
              <a:buClr>
                <a:srgbClr val="E86D1F"/>
              </a:buCl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Monitor competitors, partners and customers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162800" y="0"/>
            <a:ext cx="1440000" cy="6858000"/>
          </a:xfrm>
          <a:prstGeom prst="rect">
            <a:avLst/>
          </a:prstGeom>
          <a:solidFill>
            <a:srgbClr val="E86D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86D1F"/>
              </a:solidFill>
            </a:endParaRPr>
          </a:p>
        </p:txBody>
      </p:sp>
      <p:pic>
        <p:nvPicPr>
          <p:cNvPr id="2052" name="Picture 4" descr="Image result for linkedin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t="32727" r="23009" b="30909"/>
          <a:stretch/>
        </p:blipFill>
        <p:spPr bwMode="auto">
          <a:xfrm>
            <a:off x="1752600" y="4495800"/>
            <a:ext cx="3047999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4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LinkedIn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01" y="1559917"/>
            <a:ext cx="6102100" cy="3046988"/>
          </a:xfrm>
        </p:spPr>
        <p:txBody>
          <a:bodyPr/>
          <a:lstStyle/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Post regularly (at least 1 x a day)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 targeted content (videos, tips, discussion threads they can’t get anywhere else)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Provide a place for interaction 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Respond to comments and feedback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Promote your account – add to all communication and tell all staff to do likewise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Share and like official company content, shares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LinkedIn ads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Reply to influencer posts</a:t>
            </a:r>
          </a:p>
          <a:p>
            <a:endParaRPr lang="en-GB" dirty="0"/>
          </a:p>
        </p:txBody>
      </p:sp>
      <p:pic>
        <p:nvPicPr>
          <p:cNvPr id="4" name="Picture 4" descr="Image result for linkedin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t="32727" r="23009" b="30909"/>
          <a:stretch/>
        </p:blipFill>
        <p:spPr bwMode="auto">
          <a:xfrm>
            <a:off x="2514600" y="4967370"/>
            <a:ext cx="3047999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62800" y="0"/>
            <a:ext cx="1440000" cy="6858000"/>
          </a:xfrm>
          <a:prstGeom prst="rect">
            <a:avLst/>
          </a:prstGeom>
          <a:solidFill>
            <a:srgbClr val="E86D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86D1F"/>
              </a:solidFill>
            </a:endParaRPr>
          </a:p>
        </p:txBody>
      </p:sp>
      <p:pic>
        <p:nvPicPr>
          <p:cNvPr id="7" name="Picture 6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4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Selling – Triggers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6294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LinkedIn Advanced Search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0" y="1272436"/>
            <a:ext cx="8001000" cy="529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0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Facebook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01" y="1559917"/>
            <a:ext cx="6406900" cy="4001095"/>
          </a:xfrm>
        </p:spPr>
        <p:txBody>
          <a:bodyPr/>
          <a:lstStyle/>
          <a:p>
            <a:r>
              <a:rPr lang="en-GB" sz="1400" dirty="0">
                <a:latin typeface="Arial" pitchFamily="34" charset="0"/>
                <a:cs typeface="Arial" pitchFamily="34" charset="0"/>
              </a:rPr>
              <a:t>Facebook pages are for businesses, brands and organisations to share their stories and connect with people </a:t>
            </a: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  <a:p>
            <a:r>
              <a:rPr lang="en-GB" sz="1400" dirty="0">
                <a:latin typeface="Arial" pitchFamily="34" charset="0"/>
                <a:cs typeface="Arial" pitchFamily="34" charset="0"/>
              </a:rPr>
              <a:t>A Facebook page makes your business:</a:t>
            </a: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Discoverable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 When people search for you on Facebook, they'll be able to find you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 Have one-to-one conversations with your customers, who can like your Page, read your posts and share them with friends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Timely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 Your Page can help you to reach large groups of people frequently, with messages tailored to their needs and interests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Insightful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 Analytics on your Page will give you a deeper understanding of your customers and your marketing</a:t>
            </a:r>
          </a:p>
          <a:p>
            <a:endParaRPr lang="en-GB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162800" y="0"/>
            <a:ext cx="1440000" cy="6858000"/>
          </a:xfrm>
          <a:prstGeom prst="rect">
            <a:avLst/>
          </a:prstGeom>
          <a:solidFill>
            <a:srgbClr val="E86D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86D1F"/>
              </a:solidFill>
            </a:endParaRPr>
          </a:p>
        </p:txBody>
      </p:sp>
      <p:pic>
        <p:nvPicPr>
          <p:cNvPr id="4098" name="Picture 2" descr="Image result for facebook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5" y="5410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3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Facebook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01" y="1559917"/>
            <a:ext cx="6483100" cy="2769989"/>
          </a:xfrm>
        </p:spPr>
        <p:txBody>
          <a:bodyPr/>
          <a:lstStyle/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Post regularly (at least 3 x a day)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 targeted content (videos, tips, discussion threads they can’t get anywhere else)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Provide a place for interaction 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Respond to comments and feedback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Promote your account – add to all communication and tell all staff to do likewise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Reciprocate likes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Facebook ads</a:t>
            </a:r>
          </a:p>
          <a:p>
            <a:endParaRPr lang="en-GB" dirty="0"/>
          </a:p>
        </p:txBody>
      </p:sp>
      <p:pic>
        <p:nvPicPr>
          <p:cNvPr id="4" name="Picture 2" descr="Image result for facebook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5" y="5410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62800" y="0"/>
            <a:ext cx="1440000" cy="6858000"/>
          </a:xfrm>
          <a:prstGeom prst="rect">
            <a:avLst/>
          </a:prstGeom>
          <a:solidFill>
            <a:srgbClr val="E86D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86D1F"/>
              </a:solidFill>
            </a:endParaRPr>
          </a:p>
        </p:txBody>
      </p:sp>
      <p:pic>
        <p:nvPicPr>
          <p:cNvPr id="7" name="Picture 6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7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Rules of Engagement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00" y="1559917"/>
            <a:ext cx="8089399" cy="4154984"/>
          </a:xfrm>
        </p:spPr>
        <p:txBody>
          <a:bodyPr/>
          <a:lstStyle/>
          <a:p>
            <a:pPr algn="l">
              <a:buClr>
                <a:srgbClr val="EB6F25"/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EB6F25"/>
              </a:buClr>
            </a:pPr>
            <a:r>
              <a:rPr lang="en-GB" b="1" dirty="0">
                <a:solidFill>
                  <a:srgbClr val="EB6F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Do:</a:t>
            </a:r>
          </a:p>
          <a:p>
            <a:pPr marL="342900" indent="-342900" algn="l">
              <a:buClr>
                <a:srgbClr val="EB6F25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focused: define your niche</a:t>
            </a:r>
          </a:p>
          <a:p>
            <a:pPr marL="342900" indent="-342900" algn="l">
              <a:buClr>
                <a:srgbClr val="EB6F25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authentic &amp; human</a:t>
            </a:r>
          </a:p>
          <a:p>
            <a:pPr marL="342900" indent="-342900" algn="l">
              <a:buClr>
                <a:srgbClr val="EB6F25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trustworthy &amp; polite</a:t>
            </a:r>
          </a:p>
          <a:p>
            <a:pPr marL="342900" indent="-342900" algn="l">
              <a:buClr>
                <a:srgbClr val="EB6F25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Don’t self-promote</a:t>
            </a:r>
          </a:p>
          <a:p>
            <a:pPr marL="342900" indent="-342900" algn="l">
              <a:buClr>
                <a:srgbClr val="EB6F25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accessible and responsive</a:t>
            </a:r>
          </a:p>
          <a:p>
            <a:pPr marL="342900" indent="-342900" algn="l">
              <a:buClr>
                <a:srgbClr val="EB6F25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reciprocating</a:t>
            </a:r>
          </a:p>
          <a:p>
            <a:pPr marL="342900" indent="-342900" algn="l">
              <a:buClr>
                <a:srgbClr val="EB6F25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Share interesting content and ideas</a:t>
            </a:r>
          </a:p>
          <a:p>
            <a:endParaRPr lang="en-GB" dirty="0"/>
          </a:p>
          <a:p>
            <a:pPr algn="l">
              <a:buClr>
                <a:srgbClr val="EB6F25"/>
              </a:buClr>
            </a:pPr>
            <a:r>
              <a:rPr lang="en-GB" b="1" dirty="0">
                <a:solidFill>
                  <a:srgbClr val="EB6F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Don’t:</a:t>
            </a:r>
          </a:p>
          <a:p>
            <a:pPr marL="342900" indent="-342900" algn="l">
              <a:buClr>
                <a:srgbClr val="EB6F25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Get drawn in to an online argument</a:t>
            </a:r>
          </a:p>
          <a:p>
            <a:pPr marL="342900" indent="-342900" algn="l">
              <a:buClr>
                <a:srgbClr val="EB6F25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Disclose information that is sensitive or privileged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162800" y="0"/>
            <a:ext cx="1440000" cy="6858000"/>
          </a:xfrm>
          <a:prstGeom prst="rect">
            <a:avLst/>
          </a:prstGeom>
          <a:solidFill>
            <a:srgbClr val="E86D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86D1F"/>
              </a:solidFill>
            </a:endParaRPr>
          </a:p>
        </p:txBody>
      </p:sp>
      <p:pic>
        <p:nvPicPr>
          <p:cNvPr id="5" name="Picture 4" descr="NEW_whiteoaks_logo_4co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6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20" dirty="0"/>
              <a:t>Companies are Changing</a:t>
            </a:r>
            <a:endParaRPr spc="-30" dirty="0"/>
          </a:p>
        </p:txBody>
      </p:sp>
      <p:sp>
        <p:nvSpPr>
          <p:cNvPr id="22" name="object 22"/>
          <p:cNvSpPr/>
          <p:nvPr/>
        </p:nvSpPr>
        <p:spPr>
          <a:xfrm>
            <a:off x="9065392" y="3872364"/>
            <a:ext cx="72244" cy="97864"/>
          </a:xfrm>
          <a:custGeom>
            <a:avLst/>
            <a:gdLst/>
            <a:ahLst/>
            <a:cxnLst/>
            <a:rect l="l" t="t" r="r" b="b"/>
            <a:pathLst>
              <a:path w="78740" h="109220">
                <a:moveTo>
                  <a:pt x="78607" y="109172"/>
                </a:moveTo>
                <a:lnTo>
                  <a:pt x="54388" y="79567"/>
                </a:lnTo>
                <a:lnTo>
                  <a:pt x="26161" y="40710"/>
                </a:lnTo>
                <a:lnTo>
                  <a:pt x="0" y="0"/>
                </a:lnTo>
              </a:path>
            </a:pathLst>
          </a:custGeom>
          <a:ln w="9525">
            <a:solidFill>
              <a:srgbClr val="F7C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 flipV="1">
            <a:off x="540000" y="1192250"/>
            <a:ext cx="5133979" cy="45719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5595518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73817" y="567293"/>
            <a:ext cx="208915" cy="159385"/>
          </a:xfrm>
          <a:custGeom>
            <a:avLst/>
            <a:gdLst/>
            <a:ahLst/>
            <a:cxnLst/>
            <a:rect l="l" t="t" r="r" b="b"/>
            <a:pathLst>
              <a:path w="208915" h="159384">
                <a:moveTo>
                  <a:pt x="25527" y="0"/>
                </a:moveTo>
                <a:lnTo>
                  <a:pt x="0" y="0"/>
                </a:lnTo>
                <a:lnTo>
                  <a:pt x="48158" y="159346"/>
                </a:lnTo>
                <a:lnTo>
                  <a:pt x="69494" y="159346"/>
                </a:lnTo>
                <a:lnTo>
                  <a:pt x="79744" y="123469"/>
                </a:lnTo>
                <a:lnTo>
                  <a:pt x="60769" y="123469"/>
                </a:lnTo>
                <a:lnTo>
                  <a:pt x="57213" y="108927"/>
                </a:lnTo>
                <a:lnTo>
                  <a:pt x="25527" y="0"/>
                </a:lnTo>
                <a:close/>
              </a:path>
              <a:path w="208915" h="159384">
                <a:moveTo>
                  <a:pt x="126656" y="36855"/>
                </a:moveTo>
                <a:lnTo>
                  <a:pt x="103759" y="36855"/>
                </a:lnTo>
                <a:lnTo>
                  <a:pt x="107632" y="51396"/>
                </a:lnTo>
                <a:lnTo>
                  <a:pt x="139954" y="159346"/>
                </a:lnTo>
                <a:lnTo>
                  <a:pt x="161277" y="159346"/>
                </a:lnTo>
                <a:lnTo>
                  <a:pt x="171781" y="124117"/>
                </a:lnTo>
                <a:lnTo>
                  <a:pt x="151904" y="124117"/>
                </a:lnTo>
                <a:lnTo>
                  <a:pt x="148348" y="109893"/>
                </a:lnTo>
                <a:lnTo>
                  <a:pt x="126656" y="36855"/>
                </a:lnTo>
                <a:close/>
              </a:path>
              <a:path w="208915" h="159384">
                <a:moveTo>
                  <a:pt x="208788" y="0"/>
                </a:moveTo>
                <a:lnTo>
                  <a:pt x="187134" y="0"/>
                </a:lnTo>
                <a:lnTo>
                  <a:pt x="156108" y="110540"/>
                </a:lnTo>
                <a:lnTo>
                  <a:pt x="151904" y="124117"/>
                </a:lnTo>
                <a:lnTo>
                  <a:pt x="171781" y="124117"/>
                </a:lnTo>
                <a:lnTo>
                  <a:pt x="208788" y="0"/>
                </a:lnTo>
                <a:close/>
              </a:path>
              <a:path w="208915" h="159384">
                <a:moveTo>
                  <a:pt x="115709" y="0"/>
                </a:moveTo>
                <a:lnTo>
                  <a:pt x="95021" y="0"/>
                </a:lnTo>
                <a:lnTo>
                  <a:pt x="64643" y="108927"/>
                </a:lnTo>
                <a:lnTo>
                  <a:pt x="60769" y="123469"/>
                </a:lnTo>
                <a:lnTo>
                  <a:pt x="79744" y="123469"/>
                </a:lnTo>
                <a:lnTo>
                  <a:pt x="100520" y="50749"/>
                </a:lnTo>
                <a:lnTo>
                  <a:pt x="103759" y="36855"/>
                </a:lnTo>
                <a:lnTo>
                  <a:pt x="126656" y="36855"/>
                </a:lnTo>
                <a:lnTo>
                  <a:pt x="115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98431" y="511070"/>
            <a:ext cx="128270" cy="215900"/>
          </a:xfrm>
          <a:custGeom>
            <a:avLst/>
            <a:gdLst/>
            <a:ahLst/>
            <a:cxnLst/>
            <a:rect l="l" t="t" r="r" b="b"/>
            <a:pathLst>
              <a:path w="128270" h="215900">
                <a:moveTo>
                  <a:pt x="24244" y="0"/>
                </a:moveTo>
                <a:lnTo>
                  <a:pt x="0" y="0"/>
                </a:lnTo>
                <a:lnTo>
                  <a:pt x="0" y="215569"/>
                </a:lnTo>
                <a:lnTo>
                  <a:pt x="25209" y="215569"/>
                </a:lnTo>
                <a:lnTo>
                  <a:pt x="25209" y="106654"/>
                </a:lnTo>
                <a:lnTo>
                  <a:pt x="35690" y="93562"/>
                </a:lnTo>
                <a:lnTo>
                  <a:pt x="42595" y="87591"/>
                </a:lnTo>
                <a:lnTo>
                  <a:pt x="24244" y="87591"/>
                </a:lnTo>
                <a:lnTo>
                  <a:pt x="24244" y="0"/>
                </a:lnTo>
                <a:close/>
              </a:path>
              <a:path w="128270" h="215900">
                <a:moveTo>
                  <a:pt x="121332" y="74333"/>
                </a:moveTo>
                <a:lnTo>
                  <a:pt x="76606" y="74333"/>
                </a:lnTo>
                <a:lnTo>
                  <a:pt x="87459" y="76048"/>
                </a:lnTo>
                <a:lnTo>
                  <a:pt x="95586" y="81278"/>
                </a:lnTo>
                <a:lnTo>
                  <a:pt x="100684" y="90144"/>
                </a:lnTo>
                <a:lnTo>
                  <a:pt x="102450" y="102768"/>
                </a:lnTo>
                <a:lnTo>
                  <a:pt x="102450" y="215569"/>
                </a:lnTo>
                <a:lnTo>
                  <a:pt x="127660" y="215569"/>
                </a:lnTo>
                <a:lnTo>
                  <a:pt x="127660" y="100825"/>
                </a:lnTo>
                <a:lnTo>
                  <a:pt x="125337" y="82361"/>
                </a:lnTo>
                <a:lnTo>
                  <a:pt x="121332" y="74333"/>
                </a:lnTo>
                <a:close/>
              </a:path>
              <a:path w="128270" h="215900">
                <a:moveTo>
                  <a:pt x="83705" y="53327"/>
                </a:moveTo>
                <a:lnTo>
                  <a:pt x="63325" y="56362"/>
                </a:lnTo>
                <a:lnTo>
                  <a:pt x="46702" y="64277"/>
                </a:lnTo>
                <a:lnTo>
                  <a:pt x="33715" y="75283"/>
                </a:lnTo>
                <a:lnTo>
                  <a:pt x="24244" y="87591"/>
                </a:lnTo>
                <a:lnTo>
                  <a:pt x="42595" y="87591"/>
                </a:lnTo>
                <a:lnTo>
                  <a:pt x="47507" y="83345"/>
                </a:lnTo>
                <a:lnTo>
                  <a:pt x="61024" y="76702"/>
                </a:lnTo>
                <a:lnTo>
                  <a:pt x="76606" y="74333"/>
                </a:lnTo>
                <a:lnTo>
                  <a:pt x="121332" y="74333"/>
                </a:lnTo>
                <a:lnTo>
                  <a:pt x="117803" y="67260"/>
                </a:lnTo>
                <a:lnTo>
                  <a:pt x="104209" y="57068"/>
                </a:lnTo>
                <a:lnTo>
                  <a:pt x="83705" y="53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62944" y="567296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46"/>
                </a:lnTo>
              </a:path>
            </a:pathLst>
          </a:custGeom>
          <a:ln w="25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49032" y="524960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70" y="0"/>
                </a:lnTo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91049" y="525608"/>
            <a:ext cx="95885" cy="203835"/>
          </a:xfrm>
          <a:custGeom>
            <a:avLst/>
            <a:gdLst/>
            <a:ahLst/>
            <a:cxnLst/>
            <a:rect l="l" t="t" r="r" b="b"/>
            <a:pathLst>
              <a:path w="95884" h="203834">
                <a:moveTo>
                  <a:pt x="50418" y="61734"/>
                </a:moveTo>
                <a:lnTo>
                  <a:pt x="25857" y="61734"/>
                </a:lnTo>
                <a:lnTo>
                  <a:pt x="25857" y="157073"/>
                </a:lnTo>
                <a:lnTo>
                  <a:pt x="28701" y="178205"/>
                </a:lnTo>
                <a:lnTo>
                  <a:pt x="36969" y="192551"/>
                </a:lnTo>
                <a:lnTo>
                  <a:pt x="50267" y="200714"/>
                </a:lnTo>
                <a:lnTo>
                  <a:pt x="68198" y="203301"/>
                </a:lnTo>
                <a:lnTo>
                  <a:pt x="74893" y="203123"/>
                </a:lnTo>
                <a:lnTo>
                  <a:pt x="81770" y="202611"/>
                </a:lnTo>
                <a:lnTo>
                  <a:pt x="88649" y="201796"/>
                </a:lnTo>
                <a:lnTo>
                  <a:pt x="95327" y="200714"/>
                </a:lnTo>
                <a:lnTo>
                  <a:pt x="95351" y="182930"/>
                </a:lnTo>
                <a:lnTo>
                  <a:pt x="72720" y="182930"/>
                </a:lnTo>
                <a:lnTo>
                  <a:pt x="63508" y="181318"/>
                </a:lnTo>
                <a:lnTo>
                  <a:pt x="56478" y="176831"/>
                </a:lnTo>
                <a:lnTo>
                  <a:pt x="51994" y="169254"/>
                </a:lnTo>
                <a:lnTo>
                  <a:pt x="50418" y="158368"/>
                </a:lnTo>
                <a:lnTo>
                  <a:pt x="50418" y="61734"/>
                </a:lnTo>
                <a:close/>
              </a:path>
              <a:path w="95884" h="203834">
                <a:moveTo>
                  <a:pt x="95351" y="180987"/>
                </a:moveTo>
                <a:lnTo>
                  <a:pt x="89522" y="181965"/>
                </a:lnTo>
                <a:lnTo>
                  <a:pt x="80149" y="182930"/>
                </a:lnTo>
                <a:lnTo>
                  <a:pt x="95351" y="182930"/>
                </a:lnTo>
                <a:lnTo>
                  <a:pt x="95351" y="180987"/>
                </a:lnTo>
                <a:close/>
              </a:path>
              <a:path w="95884" h="203834">
                <a:moveTo>
                  <a:pt x="86296" y="41694"/>
                </a:moveTo>
                <a:lnTo>
                  <a:pt x="0" y="41694"/>
                </a:lnTo>
                <a:lnTo>
                  <a:pt x="0" y="61734"/>
                </a:lnTo>
                <a:lnTo>
                  <a:pt x="86296" y="61734"/>
                </a:lnTo>
                <a:lnTo>
                  <a:pt x="86296" y="41694"/>
                </a:lnTo>
                <a:close/>
              </a:path>
              <a:path w="95884" h="203834">
                <a:moveTo>
                  <a:pt x="50418" y="0"/>
                </a:moveTo>
                <a:lnTo>
                  <a:pt x="27470" y="0"/>
                </a:lnTo>
                <a:lnTo>
                  <a:pt x="26174" y="41694"/>
                </a:lnTo>
                <a:lnTo>
                  <a:pt x="50418" y="41694"/>
                </a:lnTo>
                <a:lnTo>
                  <a:pt x="50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92538" y="564399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73685" y="0"/>
                </a:moveTo>
                <a:lnTo>
                  <a:pt x="44855" y="5740"/>
                </a:lnTo>
                <a:lnTo>
                  <a:pt x="21450" y="22418"/>
                </a:lnTo>
                <a:lnTo>
                  <a:pt x="5741" y="49216"/>
                </a:lnTo>
                <a:lnTo>
                  <a:pt x="0" y="85318"/>
                </a:lnTo>
                <a:lnTo>
                  <a:pt x="5275" y="117784"/>
                </a:lnTo>
                <a:lnTo>
                  <a:pt x="20154" y="142886"/>
                </a:lnTo>
                <a:lnTo>
                  <a:pt x="43216" y="159079"/>
                </a:lnTo>
                <a:lnTo>
                  <a:pt x="73037" y="164820"/>
                </a:lnTo>
                <a:lnTo>
                  <a:pt x="95358" y="161767"/>
                </a:lnTo>
                <a:lnTo>
                  <a:pt x="114407" y="152746"/>
                </a:lnTo>
                <a:lnTo>
                  <a:pt x="121582" y="145757"/>
                </a:lnTo>
                <a:lnTo>
                  <a:pt x="75298" y="145757"/>
                </a:lnTo>
                <a:lnTo>
                  <a:pt x="54523" y="141948"/>
                </a:lnTo>
                <a:lnTo>
                  <a:pt x="39020" y="130563"/>
                </a:lnTo>
                <a:lnTo>
                  <a:pt x="29213" y="111666"/>
                </a:lnTo>
                <a:lnTo>
                  <a:pt x="25527" y="85318"/>
                </a:lnTo>
                <a:lnTo>
                  <a:pt x="143167" y="85318"/>
                </a:lnTo>
                <a:lnTo>
                  <a:pt x="142836" y="81762"/>
                </a:lnTo>
                <a:lnTo>
                  <a:pt x="143167" y="78206"/>
                </a:lnTo>
                <a:lnTo>
                  <a:pt x="142836" y="74650"/>
                </a:lnTo>
                <a:lnTo>
                  <a:pt x="141494" y="68186"/>
                </a:lnTo>
                <a:lnTo>
                  <a:pt x="26492" y="68186"/>
                </a:lnTo>
                <a:lnTo>
                  <a:pt x="31094" y="47828"/>
                </a:lnTo>
                <a:lnTo>
                  <a:pt x="41240" y="32351"/>
                </a:lnTo>
                <a:lnTo>
                  <a:pt x="55810" y="22510"/>
                </a:lnTo>
                <a:lnTo>
                  <a:pt x="73685" y="19062"/>
                </a:lnTo>
                <a:lnTo>
                  <a:pt x="120404" y="19062"/>
                </a:lnTo>
                <a:lnTo>
                  <a:pt x="101626" y="5436"/>
                </a:lnTo>
                <a:lnTo>
                  <a:pt x="73685" y="0"/>
                </a:lnTo>
                <a:close/>
              </a:path>
              <a:path w="143509" h="165100">
                <a:moveTo>
                  <a:pt x="118287" y="114414"/>
                </a:moveTo>
                <a:lnTo>
                  <a:pt x="110204" y="129266"/>
                </a:lnTo>
                <a:lnTo>
                  <a:pt x="99941" y="138934"/>
                </a:lnTo>
                <a:lnTo>
                  <a:pt x="88103" y="144178"/>
                </a:lnTo>
                <a:lnTo>
                  <a:pt x="75298" y="145757"/>
                </a:lnTo>
                <a:lnTo>
                  <a:pt x="121582" y="145757"/>
                </a:lnTo>
                <a:lnTo>
                  <a:pt x="129580" y="137967"/>
                </a:lnTo>
                <a:lnTo>
                  <a:pt x="140271" y="117640"/>
                </a:lnTo>
                <a:lnTo>
                  <a:pt x="118287" y="114414"/>
                </a:lnTo>
                <a:close/>
              </a:path>
              <a:path w="143509" h="165100">
                <a:moveTo>
                  <a:pt x="120404" y="19062"/>
                </a:moveTo>
                <a:lnTo>
                  <a:pt x="73685" y="19062"/>
                </a:lnTo>
                <a:lnTo>
                  <a:pt x="90959" y="22419"/>
                </a:lnTo>
                <a:lnTo>
                  <a:pt x="104268" y="32108"/>
                </a:lnTo>
                <a:lnTo>
                  <a:pt x="113274" y="47555"/>
                </a:lnTo>
                <a:lnTo>
                  <a:pt x="117640" y="68186"/>
                </a:lnTo>
                <a:lnTo>
                  <a:pt x="141494" y="68186"/>
                </a:lnTo>
                <a:lnTo>
                  <a:pt x="136534" y="44303"/>
                </a:lnTo>
                <a:lnTo>
                  <a:pt x="122686" y="20718"/>
                </a:lnTo>
                <a:lnTo>
                  <a:pt x="120404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48628" y="564385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71424" y="0"/>
                </a:moveTo>
                <a:lnTo>
                  <a:pt x="43767" y="5778"/>
                </a:lnTo>
                <a:lnTo>
                  <a:pt x="21048" y="22223"/>
                </a:lnTo>
                <a:lnTo>
                  <a:pt x="5661" y="48000"/>
                </a:lnTo>
                <a:lnTo>
                  <a:pt x="0" y="81775"/>
                </a:lnTo>
                <a:lnTo>
                  <a:pt x="5387" y="116023"/>
                </a:lnTo>
                <a:lnTo>
                  <a:pt x="20247" y="142084"/>
                </a:lnTo>
                <a:lnTo>
                  <a:pt x="20373" y="142251"/>
                </a:lnTo>
                <a:lnTo>
                  <a:pt x="42972" y="158950"/>
                </a:lnTo>
                <a:lnTo>
                  <a:pt x="71424" y="164833"/>
                </a:lnTo>
                <a:lnTo>
                  <a:pt x="99323" y="158945"/>
                </a:lnTo>
                <a:lnTo>
                  <a:pt x="116975" y="146088"/>
                </a:lnTo>
                <a:lnTo>
                  <a:pt x="71094" y="146088"/>
                </a:lnTo>
                <a:lnTo>
                  <a:pt x="52811" y="141725"/>
                </a:lnTo>
                <a:lnTo>
                  <a:pt x="38741" y="129120"/>
                </a:lnTo>
                <a:lnTo>
                  <a:pt x="29700" y="109001"/>
                </a:lnTo>
                <a:lnTo>
                  <a:pt x="26504" y="82092"/>
                </a:lnTo>
                <a:lnTo>
                  <a:pt x="29926" y="55031"/>
                </a:lnTo>
                <a:lnTo>
                  <a:pt x="39346" y="35515"/>
                </a:lnTo>
                <a:lnTo>
                  <a:pt x="53492" y="23696"/>
                </a:lnTo>
                <a:lnTo>
                  <a:pt x="71094" y="19723"/>
                </a:lnTo>
                <a:lnTo>
                  <a:pt x="119870" y="19723"/>
                </a:lnTo>
                <a:lnTo>
                  <a:pt x="101095" y="5920"/>
                </a:lnTo>
                <a:lnTo>
                  <a:pt x="71424" y="0"/>
                </a:lnTo>
                <a:close/>
              </a:path>
              <a:path w="143509" h="165100">
                <a:moveTo>
                  <a:pt x="119870" y="19723"/>
                </a:moveTo>
                <a:lnTo>
                  <a:pt x="71094" y="19723"/>
                </a:lnTo>
                <a:lnTo>
                  <a:pt x="89447" y="23601"/>
                </a:lnTo>
                <a:lnTo>
                  <a:pt x="103982" y="35237"/>
                </a:lnTo>
                <a:lnTo>
                  <a:pt x="113548" y="54629"/>
                </a:lnTo>
                <a:lnTo>
                  <a:pt x="116992" y="81775"/>
                </a:lnTo>
                <a:lnTo>
                  <a:pt x="113503" y="109960"/>
                </a:lnTo>
                <a:lnTo>
                  <a:pt x="103863" y="130052"/>
                </a:lnTo>
                <a:lnTo>
                  <a:pt x="89313" y="142084"/>
                </a:lnTo>
                <a:lnTo>
                  <a:pt x="71094" y="146088"/>
                </a:lnTo>
                <a:lnTo>
                  <a:pt x="116975" y="146088"/>
                </a:lnTo>
                <a:lnTo>
                  <a:pt x="122243" y="142251"/>
                </a:lnTo>
                <a:lnTo>
                  <a:pt x="137779" y="116157"/>
                </a:lnTo>
                <a:lnTo>
                  <a:pt x="143497" y="82092"/>
                </a:lnTo>
                <a:lnTo>
                  <a:pt x="138372" y="48547"/>
                </a:lnTo>
                <a:lnTo>
                  <a:pt x="123824" y="22629"/>
                </a:lnTo>
                <a:lnTo>
                  <a:pt x="119870" y="19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06022" y="564393"/>
            <a:ext cx="139065" cy="164465"/>
          </a:xfrm>
          <a:custGeom>
            <a:avLst/>
            <a:gdLst/>
            <a:ahLst/>
            <a:cxnLst/>
            <a:rect l="l" t="t" r="r" b="b"/>
            <a:pathLst>
              <a:path w="139065" h="164465">
                <a:moveTo>
                  <a:pt x="123888" y="19710"/>
                </a:moveTo>
                <a:lnTo>
                  <a:pt x="71742" y="19710"/>
                </a:lnTo>
                <a:lnTo>
                  <a:pt x="88901" y="21447"/>
                </a:lnTo>
                <a:lnTo>
                  <a:pt x="100633" y="26579"/>
                </a:lnTo>
                <a:lnTo>
                  <a:pt x="107695" y="34985"/>
                </a:lnTo>
                <a:lnTo>
                  <a:pt x="110845" y="46545"/>
                </a:lnTo>
                <a:lnTo>
                  <a:pt x="111493" y="50418"/>
                </a:lnTo>
                <a:lnTo>
                  <a:pt x="111493" y="61404"/>
                </a:lnTo>
                <a:lnTo>
                  <a:pt x="93519" y="61895"/>
                </a:lnTo>
                <a:lnTo>
                  <a:pt x="84636" y="62409"/>
                </a:lnTo>
                <a:lnTo>
                  <a:pt x="45123" y="69552"/>
                </a:lnTo>
                <a:lnTo>
                  <a:pt x="5628" y="97475"/>
                </a:lnTo>
                <a:lnTo>
                  <a:pt x="0" y="120218"/>
                </a:lnTo>
                <a:lnTo>
                  <a:pt x="3973" y="139368"/>
                </a:lnTo>
                <a:lnTo>
                  <a:pt x="14824" y="153117"/>
                </a:lnTo>
                <a:lnTo>
                  <a:pt x="30946" y="161409"/>
                </a:lnTo>
                <a:lnTo>
                  <a:pt x="50736" y="164185"/>
                </a:lnTo>
                <a:lnTo>
                  <a:pt x="71050" y="162146"/>
                </a:lnTo>
                <a:lnTo>
                  <a:pt x="87699" y="156351"/>
                </a:lnTo>
                <a:lnTo>
                  <a:pt x="101139" y="147281"/>
                </a:lnTo>
                <a:lnTo>
                  <a:pt x="102511" y="145757"/>
                </a:lnTo>
                <a:lnTo>
                  <a:pt x="58178" y="145757"/>
                </a:lnTo>
                <a:lnTo>
                  <a:pt x="44169" y="143956"/>
                </a:lnTo>
                <a:lnTo>
                  <a:pt x="34164" y="138610"/>
                </a:lnTo>
                <a:lnTo>
                  <a:pt x="28162" y="129813"/>
                </a:lnTo>
                <a:lnTo>
                  <a:pt x="26161" y="117652"/>
                </a:lnTo>
                <a:lnTo>
                  <a:pt x="29480" y="103823"/>
                </a:lnTo>
                <a:lnTo>
                  <a:pt x="78524" y="79184"/>
                </a:lnTo>
                <a:lnTo>
                  <a:pt x="135089" y="77889"/>
                </a:lnTo>
                <a:lnTo>
                  <a:pt x="135089" y="58826"/>
                </a:lnTo>
                <a:lnTo>
                  <a:pt x="131656" y="32725"/>
                </a:lnTo>
                <a:lnTo>
                  <a:pt x="123888" y="19710"/>
                </a:lnTo>
                <a:close/>
              </a:path>
              <a:path w="139065" h="164465">
                <a:moveTo>
                  <a:pt x="135195" y="135420"/>
                </a:moveTo>
                <a:lnTo>
                  <a:pt x="111823" y="135420"/>
                </a:lnTo>
                <a:lnTo>
                  <a:pt x="111865" y="142247"/>
                </a:lnTo>
                <a:lnTo>
                  <a:pt x="112425" y="149804"/>
                </a:lnTo>
                <a:lnTo>
                  <a:pt x="113411" y="156878"/>
                </a:lnTo>
                <a:lnTo>
                  <a:pt x="114731" y="162255"/>
                </a:lnTo>
                <a:lnTo>
                  <a:pt x="138645" y="162255"/>
                </a:lnTo>
                <a:lnTo>
                  <a:pt x="137002" y="154583"/>
                </a:lnTo>
                <a:lnTo>
                  <a:pt x="135901" y="146735"/>
                </a:lnTo>
                <a:lnTo>
                  <a:pt x="135320" y="139368"/>
                </a:lnTo>
                <a:lnTo>
                  <a:pt x="135195" y="135420"/>
                </a:lnTo>
                <a:close/>
              </a:path>
              <a:path w="139065" h="164465">
                <a:moveTo>
                  <a:pt x="135089" y="77889"/>
                </a:moveTo>
                <a:lnTo>
                  <a:pt x="111493" y="77889"/>
                </a:lnTo>
                <a:lnTo>
                  <a:pt x="111493" y="110858"/>
                </a:lnTo>
                <a:lnTo>
                  <a:pt x="104566" y="123265"/>
                </a:lnTo>
                <a:lnTo>
                  <a:pt x="93675" y="134489"/>
                </a:lnTo>
                <a:lnTo>
                  <a:pt x="78364" y="142622"/>
                </a:lnTo>
                <a:lnTo>
                  <a:pt x="58178" y="145757"/>
                </a:lnTo>
                <a:lnTo>
                  <a:pt x="102511" y="145757"/>
                </a:lnTo>
                <a:lnTo>
                  <a:pt x="111823" y="135420"/>
                </a:lnTo>
                <a:lnTo>
                  <a:pt x="135195" y="135420"/>
                </a:lnTo>
                <a:lnTo>
                  <a:pt x="135089" y="77889"/>
                </a:lnTo>
                <a:close/>
              </a:path>
              <a:path w="139065" h="164465">
                <a:moveTo>
                  <a:pt x="72389" y="0"/>
                </a:moveTo>
                <a:lnTo>
                  <a:pt x="46550" y="2879"/>
                </a:lnTo>
                <a:lnTo>
                  <a:pt x="26130" y="11395"/>
                </a:lnTo>
                <a:lnTo>
                  <a:pt x="11710" y="25363"/>
                </a:lnTo>
                <a:lnTo>
                  <a:pt x="3873" y="44602"/>
                </a:lnTo>
                <a:lnTo>
                  <a:pt x="27152" y="47193"/>
                </a:lnTo>
                <a:lnTo>
                  <a:pt x="32658" y="34305"/>
                </a:lnTo>
                <a:lnTo>
                  <a:pt x="41684" y="25812"/>
                </a:lnTo>
                <a:lnTo>
                  <a:pt x="54591" y="21139"/>
                </a:lnTo>
                <a:lnTo>
                  <a:pt x="71742" y="19710"/>
                </a:lnTo>
                <a:lnTo>
                  <a:pt x="123888" y="19710"/>
                </a:lnTo>
                <a:lnTo>
                  <a:pt x="120708" y="14382"/>
                </a:lnTo>
                <a:lnTo>
                  <a:pt x="101276" y="3555"/>
                </a:lnTo>
                <a:lnTo>
                  <a:pt x="723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64700" y="511070"/>
            <a:ext cx="130810" cy="215900"/>
          </a:xfrm>
          <a:custGeom>
            <a:avLst/>
            <a:gdLst/>
            <a:ahLst/>
            <a:cxnLst/>
            <a:rect l="l" t="t" r="r" b="b"/>
            <a:pathLst>
              <a:path w="130809" h="215900">
                <a:moveTo>
                  <a:pt x="24892" y="0"/>
                </a:moveTo>
                <a:lnTo>
                  <a:pt x="0" y="0"/>
                </a:lnTo>
                <a:lnTo>
                  <a:pt x="0" y="215569"/>
                </a:lnTo>
                <a:lnTo>
                  <a:pt x="24892" y="215569"/>
                </a:lnTo>
                <a:lnTo>
                  <a:pt x="24892" y="166446"/>
                </a:lnTo>
                <a:lnTo>
                  <a:pt x="49300" y="140258"/>
                </a:lnTo>
                <a:lnTo>
                  <a:pt x="24561" y="140258"/>
                </a:lnTo>
                <a:lnTo>
                  <a:pt x="24802" y="128955"/>
                </a:lnTo>
                <a:lnTo>
                  <a:pt x="24892" y="0"/>
                </a:lnTo>
                <a:close/>
              </a:path>
              <a:path w="130809" h="215900">
                <a:moveTo>
                  <a:pt x="87080" y="128308"/>
                </a:moveTo>
                <a:lnTo>
                  <a:pt x="60439" y="128308"/>
                </a:lnTo>
                <a:lnTo>
                  <a:pt x="103428" y="215569"/>
                </a:lnTo>
                <a:lnTo>
                  <a:pt x="130581" y="215569"/>
                </a:lnTo>
                <a:lnTo>
                  <a:pt x="87080" y="128308"/>
                </a:lnTo>
                <a:close/>
              </a:path>
              <a:path w="130809" h="215900">
                <a:moveTo>
                  <a:pt x="125730" y="56222"/>
                </a:moveTo>
                <a:lnTo>
                  <a:pt x="99542" y="56222"/>
                </a:lnTo>
                <a:lnTo>
                  <a:pt x="33616" y="128955"/>
                </a:lnTo>
                <a:lnTo>
                  <a:pt x="24561" y="140258"/>
                </a:lnTo>
                <a:lnTo>
                  <a:pt x="49300" y="140258"/>
                </a:lnTo>
                <a:lnTo>
                  <a:pt x="60439" y="128308"/>
                </a:lnTo>
                <a:lnTo>
                  <a:pt x="87080" y="128308"/>
                </a:lnTo>
                <a:lnTo>
                  <a:pt x="77571" y="109232"/>
                </a:lnTo>
                <a:lnTo>
                  <a:pt x="125730" y="56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93658" y="564401"/>
            <a:ext cx="137160" cy="165100"/>
          </a:xfrm>
          <a:custGeom>
            <a:avLst/>
            <a:gdLst/>
            <a:ahLst/>
            <a:cxnLst/>
            <a:rect l="l" t="t" r="r" b="b"/>
            <a:pathLst>
              <a:path w="137159" h="165100">
                <a:moveTo>
                  <a:pt x="22631" y="114731"/>
                </a:moveTo>
                <a:lnTo>
                  <a:pt x="0" y="119252"/>
                </a:lnTo>
                <a:lnTo>
                  <a:pt x="8999" y="138642"/>
                </a:lnTo>
                <a:lnTo>
                  <a:pt x="24274" y="152942"/>
                </a:lnTo>
                <a:lnTo>
                  <a:pt x="45671" y="161790"/>
                </a:lnTo>
                <a:lnTo>
                  <a:pt x="73037" y="164820"/>
                </a:lnTo>
                <a:lnTo>
                  <a:pt x="99399" y="161281"/>
                </a:lnTo>
                <a:lnTo>
                  <a:pt x="119580" y="151288"/>
                </a:lnTo>
                <a:lnTo>
                  <a:pt x="123919" y="146075"/>
                </a:lnTo>
                <a:lnTo>
                  <a:pt x="73037" y="146075"/>
                </a:lnTo>
                <a:lnTo>
                  <a:pt x="54299" y="143814"/>
                </a:lnTo>
                <a:lnTo>
                  <a:pt x="39471" y="137433"/>
                </a:lnTo>
                <a:lnTo>
                  <a:pt x="28825" y="127537"/>
                </a:lnTo>
                <a:lnTo>
                  <a:pt x="22631" y="114731"/>
                </a:lnTo>
                <a:close/>
              </a:path>
              <a:path w="137159" h="165100">
                <a:moveTo>
                  <a:pt x="67868" y="0"/>
                </a:moveTo>
                <a:lnTo>
                  <a:pt x="43631" y="3185"/>
                </a:lnTo>
                <a:lnTo>
                  <a:pt x="24966" y="12155"/>
                </a:lnTo>
                <a:lnTo>
                  <a:pt x="12967" y="26033"/>
                </a:lnTo>
                <a:lnTo>
                  <a:pt x="8724" y="43941"/>
                </a:lnTo>
                <a:lnTo>
                  <a:pt x="13527" y="63477"/>
                </a:lnTo>
                <a:lnTo>
                  <a:pt x="26539" y="76344"/>
                </a:lnTo>
                <a:lnTo>
                  <a:pt x="45672" y="84484"/>
                </a:lnTo>
                <a:lnTo>
                  <a:pt x="85809" y="93733"/>
                </a:lnTo>
                <a:lnTo>
                  <a:pt x="100149" y="98688"/>
                </a:lnTo>
                <a:lnTo>
                  <a:pt x="110064" y="106248"/>
                </a:lnTo>
                <a:lnTo>
                  <a:pt x="113766" y="117957"/>
                </a:lnTo>
                <a:lnTo>
                  <a:pt x="110949" y="129444"/>
                </a:lnTo>
                <a:lnTo>
                  <a:pt x="102860" y="138322"/>
                </a:lnTo>
                <a:lnTo>
                  <a:pt x="90042" y="144046"/>
                </a:lnTo>
                <a:lnTo>
                  <a:pt x="73037" y="146075"/>
                </a:lnTo>
                <a:lnTo>
                  <a:pt x="123919" y="146075"/>
                </a:lnTo>
                <a:lnTo>
                  <a:pt x="132487" y="135781"/>
                </a:lnTo>
                <a:lnTo>
                  <a:pt x="137033" y="115696"/>
                </a:lnTo>
                <a:lnTo>
                  <a:pt x="132181" y="95869"/>
                </a:lnTo>
                <a:lnTo>
                  <a:pt x="119057" y="82646"/>
                </a:lnTo>
                <a:lnTo>
                  <a:pt x="99812" y="74150"/>
                </a:lnTo>
                <a:lnTo>
                  <a:pt x="76593" y="68503"/>
                </a:lnTo>
                <a:lnTo>
                  <a:pt x="58857" y="64553"/>
                </a:lnTo>
                <a:lnTo>
                  <a:pt x="44726" y="59902"/>
                </a:lnTo>
                <a:lnTo>
                  <a:pt x="35381" y="53009"/>
                </a:lnTo>
                <a:lnTo>
                  <a:pt x="32004" y="42329"/>
                </a:lnTo>
                <a:lnTo>
                  <a:pt x="34609" y="32559"/>
                </a:lnTo>
                <a:lnTo>
                  <a:pt x="41940" y="25242"/>
                </a:lnTo>
                <a:lnTo>
                  <a:pt x="53269" y="20653"/>
                </a:lnTo>
                <a:lnTo>
                  <a:pt x="67868" y="19062"/>
                </a:lnTo>
                <a:lnTo>
                  <a:pt x="119032" y="19062"/>
                </a:lnTo>
                <a:lnTo>
                  <a:pt x="110610" y="11022"/>
                </a:lnTo>
                <a:lnTo>
                  <a:pt x="91967" y="2861"/>
                </a:lnTo>
                <a:lnTo>
                  <a:pt x="67868" y="0"/>
                </a:lnTo>
                <a:close/>
              </a:path>
              <a:path w="137159" h="165100">
                <a:moveTo>
                  <a:pt x="119032" y="19062"/>
                </a:moveTo>
                <a:lnTo>
                  <a:pt x="67868" y="19062"/>
                </a:lnTo>
                <a:lnTo>
                  <a:pt x="82760" y="20839"/>
                </a:lnTo>
                <a:lnTo>
                  <a:pt x="94887" y="26033"/>
                </a:lnTo>
                <a:lnTo>
                  <a:pt x="104048" y="34327"/>
                </a:lnTo>
                <a:lnTo>
                  <a:pt x="110210" y="45554"/>
                </a:lnTo>
                <a:lnTo>
                  <a:pt x="132511" y="40703"/>
                </a:lnTo>
                <a:lnTo>
                  <a:pt x="124043" y="23847"/>
                </a:lnTo>
                <a:lnTo>
                  <a:pt x="119032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3" y="1215315"/>
            <a:ext cx="8315557" cy="509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Social Selling Tools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00" y="1143000"/>
            <a:ext cx="8089399" cy="5772229"/>
          </a:xfrm>
        </p:spPr>
        <p:txBody>
          <a:bodyPr numCol="2"/>
          <a:lstStyle/>
          <a:p>
            <a:pPr lvl="0"/>
            <a:r>
              <a:rPr lang="en-GB" dirty="0" err="1">
                <a:latin typeface="Arial" pitchFamily="34" charset="0"/>
                <a:cs typeface="Arial" pitchFamily="34" charset="0"/>
              </a:rPr>
              <a:t>SocialRank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dirty="0">
                <a:latin typeface="Arial" pitchFamily="34" charset="0"/>
                <a:cs typeface="Arial" pitchFamily="34" charset="0"/>
                <a:hlinkClick r:id="rId2"/>
              </a:rPr>
              <a:t>https://www.socialrank.com/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1200" dirty="0">
                <a:latin typeface="Arial" pitchFamily="34" charset="0"/>
                <a:cs typeface="Arial" pitchFamily="34" charset="0"/>
              </a:rPr>
              <a:t>Organise and manage your followers</a:t>
            </a:r>
          </a:p>
          <a:p>
            <a:pPr lvl="0"/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Hashtagme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http://hashtagify.me/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Identify popular hashtags  </a:t>
            </a:r>
          </a:p>
          <a:p>
            <a:pPr lvl="0"/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Trends24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  <a:hlinkClick r:id=""/>
            </a:endParaRPr>
          </a:p>
          <a:p>
            <a:pPr lvl="0"/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"/>
              </a:rPr>
              <a:t>http://trends24.in/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Detailed breakdowns of trending terms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 err="1">
                <a:latin typeface="Arial" pitchFamily="34" charset="0"/>
                <a:cs typeface="Arial" pitchFamily="34" charset="0"/>
              </a:rPr>
              <a:t>Buzzsumo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  <a:hlinkClick r:id="rId4"/>
              </a:rPr>
              <a:t>https://app.buzzsumo.com/top-content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sz="1200" dirty="0">
                <a:latin typeface="Arial" pitchFamily="34" charset="0"/>
                <a:cs typeface="Arial" pitchFamily="34" charset="0"/>
              </a:rPr>
              <a:t>Type in a keyword to identify influencers/amplifiers who may want to share your content</a:t>
            </a: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  <a:p>
            <a:r>
              <a:rPr lang="en-GB" dirty="0" err="1">
                <a:latin typeface="Arial" pitchFamily="34" charset="0"/>
                <a:cs typeface="Arial" pitchFamily="34" charset="0"/>
              </a:rPr>
              <a:t>DiggDeeper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  <a:hlinkClick r:id="rId5"/>
              </a:rPr>
              <a:t>http://blog.digg.com/post/91454524841/digg-deeper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sz="1200" dirty="0">
                <a:latin typeface="Arial" pitchFamily="34" charset="0"/>
                <a:cs typeface="Arial" pitchFamily="34" charset="0"/>
              </a:rPr>
              <a:t>Discover the top articles and links that your Twitter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followees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have shared – allows you to identify popular content/ideas</a:t>
            </a: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dirty="0" err="1">
                <a:latin typeface="Arial" pitchFamily="34" charset="0"/>
                <a:cs typeface="Arial" pitchFamily="34" charset="0"/>
              </a:rPr>
              <a:t>Swayy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dirty="0">
                <a:latin typeface="Arial" pitchFamily="34" charset="0"/>
                <a:cs typeface="Arial" pitchFamily="34" charset="0"/>
                <a:hlinkClick r:id="rId6"/>
              </a:rPr>
              <a:t>http://www.swayy.co/#content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1200" dirty="0">
                <a:latin typeface="Arial" pitchFamily="34" charset="0"/>
                <a:cs typeface="Arial" pitchFamily="34" charset="0"/>
              </a:rPr>
              <a:t>Analyse the topic interests of the people who follow you</a:t>
            </a:r>
          </a:p>
          <a:p>
            <a:pPr lvl="0"/>
            <a:endParaRPr lang="en-GB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Bluenod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7"/>
              </a:rPr>
              <a:t>http://bluenod.com/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Map and visualise the communities around a Twitter user or hashtag</a:t>
            </a: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My Top Tweet</a:t>
            </a:r>
          </a:p>
          <a:p>
            <a:r>
              <a:rPr lang="en-GB" dirty="0">
                <a:latin typeface="Arial" pitchFamily="34" charset="0"/>
                <a:cs typeface="Arial" pitchFamily="34" charset="0"/>
                <a:hlinkClick r:id="rId8"/>
              </a:rPr>
              <a:t>https://mytoptweet.com/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sz="1200" dirty="0">
                <a:latin typeface="Arial" pitchFamily="34" charset="0"/>
                <a:cs typeface="Arial" pitchFamily="34" charset="0"/>
              </a:rPr>
              <a:t>Find any Twitter user's top ten tweets by engagement</a:t>
            </a: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  <a:p>
            <a:r>
              <a:rPr lang="en-GB" dirty="0" err="1">
                <a:latin typeface="Arial" pitchFamily="34" charset="0"/>
                <a:cs typeface="Arial" pitchFamily="34" charset="0"/>
              </a:rPr>
              <a:t>Trendspottr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  <a:hlinkClick r:id="rId9"/>
              </a:rPr>
              <a:t>http://www.trendspottr.com/welcome.php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sz="1200" dirty="0">
                <a:latin typeface="Arial" pitchFamily="34" charset="0"/>
                <a:cs typeface="Arial" pitchFamily="34" charset="0"/>
              </a:rPr>
              <a:t>Find out what's trending around a topic or a list </a:t>
            </a: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NEW_whiteoaks_logo_4col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5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" y="1043998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5595518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20" dirty="0"/>
              <a:t>Social Selling Journey</a:t>
            </a:r>
            <a:endParaRPr spc="-65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753881" y="2107314"/>
            <a:ext cx="0" cy="38164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510341" y="1986070"/>
            <a:ext cx="6950091" cy="3855491"/>
            <a:chOff x="1510342" y="1554601"/>
            <a:chExt cx="6950091" cy="3855491"/>
          </a:xfrm>
        </p:grpSpPr>
        <p:sp>
          <p:nvSpPr>
            <p:cNvPr id="9" name="Rectangle 8"/>
            <p:cNvSpPr/>
            <p:nvPr/>
          </p:nvSpPr>
          <p:spPr>
            <a:xfrm>
              <a:off x="6631125" y="1556792"/>
              <a:ext cx="1829308" cy="3853300"/>
            </a:xfrm>
            <a:prstGeom prst="rect">
              <a:avLst/>
            </a:prstGeom>
            <a:solidFill>
              <a:srgbClr val="E86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87315" y="1554601"/>
              <a:ext cx="2543809" cy="3853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10342" y="1556791"/>
              <a:ext cx="2629610" cy="3853300"/>
            </a:xfrm>
            <a:prstGeom prst="rect">
              <a:avLst/>
            </a:prstGeom>
            <a:solidFill>
              <a:srgbClr val="F7C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1517237" y="2126250"/>
            <a:ext cx="6943194" cy="37153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68149" y="611312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Prospect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70034" y="4735453"/>
            <a:ext cx="1244665" cy="544886"/>
            <a:chOff x="1570035" y="4231976"/>
            <a:chExt cx="1244665" cy="544886"/>
          </a:xfrm>
        </p:grpSpPr>
        <p:sp>
          <p:nvSpPr>
            <p:cNvPr id="17" name="Pentagon 16"/>
            <p:cNvSpPr/>
            <p:nvPr/>
          </p:nvSpPr>
          <p:spPr>
            <a:xfrm>
              <a:off x="1633464" y="4231976"/>
              <a:ext cx="1181236" cy="436402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70035" y="4253642"/>
              <a:ext cx="118813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</a:t>
              </a:r>
            </a:p>
            <a:p>
              <a:pPr algn="ctr"/>
              <a:endParaRPr lang="en-GB" sz="1400" b="1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1510341" y="1988260"/>
            <a:ext cx="6896" cy="3853298"/>
          </a:xfrm>
          <a:prstGeom prst="line">
            <a:avLst/>
          </a:prstGeom>
          <a:ln w="38100">
            <a:solidFill>
              <a:srgbClr val="E05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10341" y="5839370"/>
            <a:ext cx="6950090" cy="0"/>
          </a:xfrm>
          <a:prstGeom prst="line">
            <a:avLst/>
          </a:prstGeom>
          <a:ln w="38100">
            <a:solidFill>
              <a:srgbClr val="E05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114012" y="1988260"/>
            <a:ext cx="13979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400"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4" y="5518393"/>
            <a:ext cx="1589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5981" y="608807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43814" y="608807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784992" y="4068738"/>
            <a:ext cx="1210943" cy="589502"/>
            <a:chOff x="2784993" y="3565261"/>
            <a:chExt cx="1210943" cy="589502"/>
          </a:xfrm>
        </p:grpSpPr>
        <p:sp>
          <p:nvSpPr>
            <p:cNvPr id="26" name="Pentagon 25"/>
            <p:cNvSpPr/>
            <p:nvPr/>
          </p:nvSpPr>
          <p:spPr>
            <a:xfrm>
              <a:off x="2814700" y="3565261"/>
              <a:ext cx="1181236" cy="436402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84993" y="3631543"/>
              <a:ext cx="118813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Engage</a:t>
              </a:r>
            </a:p>
            <a:p>
              <a:pPr algn="ctr"/>
              <a:endParaRPr lang="en-GB" sz="1400" b="1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83030" y="3408677"/>
            <a:ext cx="1238157" cy="606849"/>
            <a:chOff x="4083031" y="2905200"/>
            <a:chExt cx="1238157" cy="606849"/>
          </a:xfrm>
        </p:grpSpPr>
        <p:sp>
          <p:nvSpPr>
            <p:cNvPr id="29" name="Pentagon 28"/>
            <p:cNvSpPr/>
            <p:nvPr/>
          </p:nvSpPr>
          <p:spPr>
            <a:xfrm>
              <a:off x="4139952" y="2905200"/>
              <a:ext cx="1181236" cy="436402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83031" y="2988829"/>
              <a:ext cx="118813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Capture</a:t>
              </a:r>
            </a:p>
            <a:p>
              <a:pPr algn="ctr"/>
              <a:endParaRPr lang="en-GB" sz="1400" b="1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01297" y="2699310"/>
            <a:ext cx="1252240" cy="587099"/>
            <a:chOff x="5301298" y="2195833"/>
            <a:chExt cx="1252240" cy="587099"/>
          </a:xfrm>
        </p:grpSpPr>
        <p:sp>
          <p:nvSpPr>
            <p:cNvPr id="32" name="Pentagon 31"/>
            <p:cNvSpPr/>
            <p:nvPr/>
          </p:nvSpPr>
          <p:spPr>
            <a:xfrm>
              <a:off x="5372302" y="2195833"/>
              <a:ext cx="1181236" cy="436402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01298" y="2259712"/>
              <a:ext cx="118813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</a:t>
              </a:r>
            </a:p>
            <a:p>
              <a:pPr algn="ctr"/>
              <a:endParaRPr lang="en-GB" sz="1400" b="1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73835" y="2060269"/>
            <a:ext cx="1238524" cy="566534"/>
            <a:chOff x="6573836" y="1556792"/>
            <a:chExt cx="1238524" cy="566534"/>
          </a:xfrm>
        </p:grpSpPr>
        <p:sp>
          <p:nvSpPr>
            <p:cNvPr id="35" name="Pentagon 34"/>
            <p:cNvSpPr/>
            <p:nvPr/>
          </p:nvSpPr>
          <p:spPr>
            <a:xfrm>
              <a:off x="6631124" y="1556792"/>
              <a:ext cx="1181236" cy="436402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73836" y="1600106"/>
              <a:ext cx="1188132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Convert</a:t>
              </a:r>
            </a:p>
            <a:p>
              <a:pPr algn="ctr"/>
              <a:endParaRPr lang="en-GB" sz="1400" b="1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 flipH="1">
            <a:off x="5292079" y="2060269"/>
            <a:ext cx="49401" cy="37075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542172" y="1844824"/>
            <a:ext cx="1439746" cy="954107"/>
            <a:chOff x="1952500" y="1495624"/>
            <a:chExt cx="1844475" cy="1265058"/>
          </a:xfrm>
        </p:grpSpPr>
        <p:sp>
          <p:nvSpPr>
            <p:cNvPr id="39" name="Rectangle 38"/>
            <p:cNvSpPr/>
            <p:nvPr/>
          </p:nvSpPr>
          <p:spPr>
            <a:xfrm>
              <a:off x="1979712" y="1700808"/>
              <a:ext cx="1817263" cy="865256"/>
            </a:xfrm>
            <a:prstGeom prst="rect">
              <a:avLst/>
            </a:prstGeom>
            <a:solidFill>
              <a:srgbClr val="E86D1F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52500" y="1495624"/>
              <a:ext cx="1722120" cy="126505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GB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Lead Generation</a:t>
              </a:r>
            </a:p>
            <a:p>
              <a:pPr algn="ctr"/>
              <a:endParaRPr lang="en-GB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-36512" y="118746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6600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evolve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social media profiles (Twitter, LinkedIn, Facebook etc.)</a:t>
            </a:r>
          </a:p>
        </p:txBody>
      </p:sp>
      <p:pic>
        <p:nvPicPr>
          <p:cNvPr id="42" name="Picture 41" descr="NEW_whiteoaks_logo_4co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7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86D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.pn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4343400"/>
            <a:ext cx="10363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6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20" dirty="0"/>
              <a:t>Employees are Changing</a:t>
            </a:r>
            <a:endParaRPr spc="-30" dirty="0"/>
          </a:p>
        </p:txBody>
      </p:sp>
      <p:sp>
        <p:nvSpPr>
          <p:cNvPr id="22" name="object 22"/>
          <p:cNvSpPr/>
          <p:nvPr/>
        </p:nvSpPr>
        <p:spPr>
          <a:xfrm>
            <a:off x="9065392" y="3872364"/>
            <a:ext cx="72244" cy="97864"/>
          </a:xfrm>
          <a:custGeom>
            <a:avLst/>
            <a:gdLst/>
            <a:ahLst/>
            <a:cxnLst/>
            <a:rect l="l" t="t" r="r" b="b"/>
            <a:pathLst>
              <a:path w="78740" h="109220">
                <a:moveTo>
                  <a:pt x="78607" y="109172"/>
                </a:moveTo>
                <a:lnTo>
                  <a:pt x="54388" y="79567"/>
                </a:lnTo>
                <a:lnTo>
                  <a:pt x="26161" y="40710"/>
                </a:lnTo>
                <a:lnTo>
                  <a:pt x="0" y="0"/>
                </a:lnTo>
              </a:path>
            </a:pathLst>
          </a:custGeom>
          <a:ln w="9525">
            <a:solidFill>
              <a:srgbClr val="F7C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 flipV="1">
            <a:off x="540000" y="1192250"/>
            <a:ext cx="5133979" cy="45719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5595518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73817" y="567293"/>
            <a:ext cx="208915" cy="159385"/>
          </a:xfrm>
          <a:custGeom>
            <a:avLst/>
            <a:gdLst/>
            <a:ahLst/>
            <a:cxnLst/>
            <a:rect l="l" t="t" r="r" b="b"/>
            <a:pathLst>
              <a:path w="208915" h="159384">
                <a:moveTo>
                  <a:pt x="25527" y="0"/>
                </a:moveTo>
                <a:lnTo>
                  <a:pt x="0" y="0"/>
                </a:lnTo>
                <a:lnTo>
                  <a:pt x="48158" y="159346"/>
                </a:lnTo>
                <a:lnTo>
                  <a:pt x="69494" y="159346"/>
                </a:lnTo>
                <a:lnTo>
                  <a:pt x="79744" y="123469"/>
                </a:lnTo>
                <a:lnTo>
                  <a:pt x="60769" y="123469"/>
                </a:lnTo>
                <a:lnTo>
                  <a:pt x="57213" y="108927"/>
                </a:lnTo>
                <a:lnTo>
                  <a:pt x="25527" y="0"/>
                </a:lnTo>
                <a:close/>
              </a:path>
              <a:path w="208915" h="159384">
                <a:moveTo>
                  <a:pt x="126656" y="36855"/>
                </a:moveTo>
                <a:lnTo>
                  <a:pt x="103759" y="36855"/>
                </a:lnTo>
                <a:lnTo>
                  <a:pt x="107632" y="51396"/>
                </a:lnTo>
                <a:lnTo>
                  <a:pt x="139954" y="159346"/>
                </a:lnTo>
                <a:lnTo>
                  <a:pt x="161277" y="159346"/>
                </a:lnTo>
                <a:lnTo>
                  <a:pt x="171781" y="124117"/>
                </a:lnTo>
                <a:lnTo>
                  <a:pt x="151904" y="124117"/>
                </a:lnTo>
                <a:lnTo>
                  <a:pt x="148348" y="109893"/>
                </a:lnTo>
                <a:lnTo>
                  <a:pt x="126656" y="36855"/>
                </a:lnTo>
                <a:close/>
              </a:path>
              <a:path w="208915" h="159384">
                <a:moveTo>
                  <a:pt x="208788" y="0"/>
                </a:moveTo>
                <a:lnTo>
                  <a:pt x="187134" y="0"/>
                </a:lnTo>
                <a:lnTo>
                  <a:pt x="156108" y="110540"/>
                </a:lnTo>
                <a:lnTo>
                  <a:pt x="151904" y="124117"/>
                </a:lnTo>
                <a:lnTo>
                  <a:pt x="171781" y="124117"/>
                </a:lnTo>
                <a:lnTo>
                  <a:pt x="208788" y="0"/>
                </a:lnTo>
                <a:close/>
              </a:path>
              <a:path w="208915" h="159384">
                <a:moveTo>
                  <a:pt x="115709" y="0"/>
                </a:moveTo>
                <a:lnTo>
                  <a:pt x="95021" y="0"/>
                </a:lnTo>
                <a:lnTo>
                  <a:pt x="64643" y="108927"/>
                </a:lnTo>
                <a:lnTo>
                  <a:pt x="60769" y="123469"/>
                </a:lnTo>
                <a:lnTo>
                  <a:pt x="79744" y="123469"/>
                </a:lnTo>
                <a:lnTo>
                  <a:pt x="100520" y="50749"/>
                </a:lnTo>
                <a:lnTo>
                  <a:pt x="103759" y="36855"/>
                </a:lnTo>
                <a:lnTo>
                  <a:pt x="126656" y="36855"/>
                </a:lnTo>
                <a:lnTo>
                  <a:pt x="115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98431" y="511070"/>
            <a:ext cx="128270" cy="215900"/>
          </a:xfrm>
          <a:custGeom>
            <a:avLst/>
            <a:gdLst/>
            <a:ahLst/>
            <a:cxnLst/>
            <a:rect l="l" t="t" r="r" b="b"/>
            <a:pathLst>
              <a:path w="128270" h="215900">
                <a:moveTo>
                  <a:pt x="24244" y="0"/>
                </a:moveTo>
                <a:lnTo>
                  <a:pt x="0" y="0"/>
                </a:lnTo>
                <a:lnTo>
                  <a:pt x="0" y="215569"/>
                </a:lnTo>
                <a:lnTo>
                  <a:pt x="25209" y="215569"/>
                </a:lnTo>
                <a:lnTo>
                  <a:pt x="25209" y="106654"/>
                </a:lnTo>
                <a:lnTo>
                  <a:pt x="35690" y="93562"/>
                </a:lnTo>
                <a:lnTo>
                  <a:pt x="42595" y="87591"/>
                </a:lnTo>
                <a:lnTo>
                  <a:pt x="24244" y="87591"/>
                </a:lnTo>
                <a:lnTo>
                  <a:pt x="24244" y="0"/>
                </a:lnTo>
                <a:close/>
              </a:path>
              <a:path w="128270" h="215900">
                <a:moveTo>
                  <a:pt x="121332" y="74333"/>
                </a:moveTo>
                <a:lnTo>
                  <a:pt x="76606" y="74333"/>
                </a:lnTo>
                <a:lnTo>
                  <a:pt x="87459" y="76048"/>
                </a:lnTo>
                <a:lnTo>
                  <a:pt x="95586" y="81278"/>
                </a:lnTo>
                <a:lnTo>
                  <a:pt x="100684" y="90144"/>
                </a:lnTo>
                <a:lnTo>
                  <a:pt x="102450" y="102768"/>
                </a:lnTo>
                <a:lnTo>
                  <a:pt x="102450" y="215569"/>
                </a:lnTo>
                <a:lnTo>
                  <a:pt x="127660" y="215569"/>
                </a:lnTo>
                <a:lnTo>
                  <a:pt x="127660" y="100825"/>
                </a:lnTo>
                <a:lnTo>
                  <a:pt x="125337" y="82361"/>
                </a:lnTo>
                <a:lnTo>
                  <a:pt x="121332" y="74333"/>
                </a:lnTo>
                <a:close/>
              </a:path>
              <a:path w="128270" h="215900">
                <a:moveTo>
                  <a:pt x="83705" y="53327"/>
                </a:moveTo>
                <a:lnTo>
                  <a:pt x="63325" y="56362"/>
                </a:lnTo>
                <a:lnTo>
                  <a:pt x="46702" y="64277"/>
                </a:lnTo>
                <a:lnTo>
                  <a:pt x="33715" y="75283"/>
                </a:lnTo>
                <a:lnTo>
                  <a:pt x="24244" y="87591"/>
                </a:lnTo>
                <a:lnTo>
                  <a:pt x="42595" y="87591"/>
                </a:lnTo>
                <a:lnTo>
                  <a:pt x="47507" y="83345"/>
                </a:lnTo>
                <a:lnTo>
                  <a:pt x="61024" y="76702"/>
                </a:lnTo>
                <a:lnTo>
                  <a:pt x="76606" y="74333"/>
                </a:lnTo>
                <a:lnTo>
                  <a:pt x="121332" y="74333"/>
                </a:lnTo>
                <a:lnTo>
                  <a:pt x="117803" y="67260"/>
                </a:lnTo>
                <a:lnTo>
                  <a:pt x="104209" y="57068"/>
                </a:lnTo>
                <a:lnTo>
                  <a:pt x="83705" y="53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62944" y="567296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46"/>
                </a:lnTo>
              </a:path>
            </a:pathLst>
          </a:custGeom>
          <a:ln w="25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49032" y="524960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70" y="0"/>
                </a:lnTo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91049" y="525608"/>
            <a:ext cx="95885" cy="203835"/>
          </a:xfrm>
          <a:custGeom>
            <a:avLst/>
            <a:gdLst/>
            <a:ahLst/>
            <a:cxnLst/>
            <a:rect l="l" t="t" r="r" b="b"/>
            <a:pathLst>
              <a:path w="95884" h="203834">
                <a:moveTo>
                  <a:pt x="50418" y="61734"/>
                </a:moveTo>
                <a:lnTo>
                  <a:pt x="25857" y="61734"/>
                </a:lnTo>
                <a:lnTo>
                  <a:pt x="25857" y="157073"/>
                </a:lnTo>
                <a:lnTo>
                  <a:pt x="28701" y="178205"/>
                </a:lnTo>
                <a:lnTo>
                  <a:pt x="36969" y="192551"/>
                </a:lnTo>
                <a:lnTo>
                  <a:pt x="50267" y="200714"/>
                </a:lnTo>
                <a:lnTo>
                  <a:pt x="68198" y="203301"/>
                </a:lnTo>
                <a:lnTo>
                  <a:pt x="74893" y="203123"/>
                </a:lnTo>
                <a:lnTo>
                  <a:pt x="81770" y="202611"/>
                </a:lnTo>
                <a:lnTo>
                  <a:pt x="88649" y="201796"/>
                </a:lnTo>
                <a:lnTo>
                  <a:pt x="95327" y="200714"/>
                </a:lnTo>
                <a:lnTo>
                  <a:pt x="95351" y="182930"/>
                </a:lnTo>
                <a:lnTo>
                  <a:pt x="72720" y="182930"/>
                </a:lnTo>
                <a:lnTo>
                  <a:pt x="63508" y="181318"/>
                </a:lnTo>
                <a:lnTo>
                  <a:pt x="56478" y="176831"/>
                </a:lnTo>
                <a:lnTo>
                  <a:pt x="51994" y="169254"/>
                </a:lnTo>
                <a:lnTo>
                  <a:pt x="50418" y="158368"/>
                </a:lnTo>
                <a:lnTo>
                  <a:pt x="50418" y="61734"/>
                </a:lnTo>
                <a:close/>
              </a:path>
              <a:path w="95884" h="203834">
                <a:moveTo>
                  <a:pt x="95351" y="180987"/>
                </a:moveTo>
                <a:lnTo>
                  <a:pt x="89522" y="181965"/>
                </a:lnTo>
                <a:lnTo>
                  <a:pt x="80149" y="182930"/>
                </a:lnTo>
                <a:lnTo>
                  <a:pt x="95351" y="182930"/>
                </a:lnTo>
                <a:lnTo>
                  <a:pt x="95351" y="180987"/>
                </a:lnTo>
                <a:close/>
              </a:path>
              <a:path w="95884" h="203834">
                <a:moveTo>
                  <a:pt x="86296" y="41694"/>
                </a:moveTo>
                <a:lnTo>
                  <a:pt x="0" y="41694"/>
                </a:lnTo>
                <a:lnTo>
                  <a:pt x="0" y="61734"/>
                </a:lnTo>
                <a:lnTo>
                  <a:pt x="86296" y="61734"/>
                </a:lnTo>
                <a:lnTo>
                  <a:pt x="86296" y="41694"/>
                </a:lnTo>
                <a:close/>
              </a:path>
              <a:path w="95884" h="203834">
                <a:moveTo>
                  <a:pt x="50418" y="0"/>
                </a:moveTo>
                <a:lnTo>
                  <a:pt x="27470" y="0"/>
                </a:lnTo>
                <a:lnTo>
                  <a:pt x="26174" y="41694"/>
                </a:lnTo>
                <a:lnTo>
                  <a:pt x="50418" y="41694"/>
                </a:lnTo>
                <a:lnTo>
                  <a:pt x="50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92538" y="564399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73685" y="0"/>
                </a:moveTo>
                <a:lnTo>
                  <a:pt x="44855" y="5740"/>
                </a:lnTo>
                <a:lnTo>
                  <a:pt x="21450" y="22418"/>
                </a:lnTo>
                <a:lnTo>
                  <a:pt x="5741" y="49216"/>
                </a:lnTo>
                <a:lnTo>
                  <a:pt x="0" y="85318"/>
                </a:lnTo>
                <a:lnTo>
                  <a:pt x="5275" y="117784"/>
                </a:lnTo>
                <a:lnTo>
                  <a:pt x="20154" y="142886"/>
                </a:lnTo>
                <a:lnTo>
                  <a:pt x="43216" y="159079"/>
                </a:lnTo>
                <a:lnTo>
                  <a:pt x="73037" y="164820"/>
                </a:lnTo>
                <a:lnTo>
                  <a:pt x="95358" y="161767"/>
                </a:lnTo>
                <a:lnTo>
                  <a:pt x="114407" y="152746"/>
                </a:lnTo>
                <a:lnTo>
                  <a:pt x="121582" y="145757"/>
                </a:lnTo>
                <a:lnTo>
                  <a:pt x="75298" y="145757"/>
                </a:lnTo>
                <a:lnTo>
                  <a:pt x="54523" y="141948"/>
                </a:lnTo>
                <a:lnTo>
                  <a:pt x="39020" y="130563"/>
                </a:lnTo>
                <a:lnTo>
                  <a:pt x="29213" y="111666"/>
                </a:lnTo>
                <a:lnTo>
                  <a:pt x="25527" y="85318"/>
                </a:lnTo>
                <a:lnTo>
                  <a:pt x="143167" y="85318"/>
                </a:lnTo>
                <a:lnTo>
                  <a:pt x="142836" y="81762"/>
                </a:lnTo>
                <a:lnTo>
                  <a:pt x="143167" y="78206"/>
                </a:lnTo>
                <a:lnTo>
                  <a:pt x="142836" y="74650"/>
                </a:lnTo>
                <a:lnTo>
                  <a:pt x="141494" y="68186"/>
                </a:lnTo>
                <a:lnTo>
                  <a:pt x="26492" y="68186"/>
                </a:lnTo>
                <a:lnTo>
                  <a:pt x="31094" y="47828"/>
                </a:lnTo>
                <a:lnTo>
                  <a:pt x="41240" y="32351"/>
                </a:lnTo>
                <a:lnTo>
                  <a:pt x="55810" y="22510"/>
                </a:lnTo>
                <a:lnTo>
                  <a:pt x="73685" y="19062"/>
                </a:lnTo>
                <a:lnTo>
                  <a:pt x="120404" y="19062"/>
                </a:lnTo>
                <a:lnTo>
                  <a:pt x="101626" y="5436"/>
                </a:lnTo>
                <a:lnTo>
                  <a:pt x="73685" y="0"/>
                </a:lnTo>
                <a:close/>
              </a:path>
              <a:path w="143509" h="165100">
                <a:moveTo>
                  <a:pt x="118287" y="114414"/>
                </a:moveTo>
                <a:lnTo>
                  <a:pt x="110204" y="129266"/>
                </a:lnTo>
                <a:lnTo>
                  <a:pt x="99941" y="138934"/>
                </a:lnTo>
                <a:lnTo>
                  <a:pt x="88103" y="144178"/>
                </a:lnTo>
                <a:lnTo>
                  <a:pt x="75298" y="145757"/>
                </a:lnTo>
                <a:lnTo>
                  <a:pt x="121582" y="145757"/>
                </a:lnTo>
                <a:lnTo>
                  <a:pt x="129580" y="137967"/>
                </a:lnTo>
                <a:lnTo>
                  <a:pt x="140271" y="117640"/>
                </a:lnTo>
                <a:lnTo>
                  <a:pt x="118287" y="114414"/>
                </a:lnTo>
                <a:close/>
              </a:path>
              <a:path w="143509" h="165100">
                <a:moveTo>
                  <a:pt x="120404" y="19062"/>
                </a:moveTo>
                <a:lnTo>
                  <a:pt x="73685" y="19062"/>
                </a:lnTo>
                <a:lnTo>
                  <a:pt x="90959" y="22419"/>
                </a:lnTo>
                <a:lnTo>
                  <a:pt x="104268" y="32108"/>
                </a:lnTo>
                <a:lnTo>
                  <a:pt x="113274" y="47555"/>
                </a:lnTo>
                <a:lnTo>
                  <a:pt x="117640" y="68186"/>
                </a:lnTo>
                <a:lnTo>
                  <a:pt x="141494" y="68186"/>
                </a:lnTo>
                <a:lnTo>
                  <a:pt x="136534" y="44303"/>
                </a:lnTo>
                <a:lnTo>
                  <a:pt x="122686" y="20718"/>
                </a:lnTo>
                <a:lnTo>
                  <a:pt x="120404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48628" y="564385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71424" y="0"/>
                </a:moveTo>
                <a:lnTo>
                  <a:pt x="43767" y="5778"/>
                </a:lnTo>
                <a:lnTo>
                  <a:pt x="21048" y="22223"/>
                </a:lnTo>
                <a:lnTo>
                  <a:pt x="5661" y="48000"/>
                </a:lnTo>
                <a:lnTo>
                  <a:pt x="0" y="81775"/>
                </a:lnTo>
                <a:lnTo>
                  <a:pt x="5387" y="116023"/>
                </a:lnTo>
                <a:lnTo>
                  <a:pt x="20247" y="142084"/>
                </a:lnTo>
                <a:lnTo>
                  <a:pt x="20373" y="142251"/>
                </a:lnTo>
                <a:lnTo>
                  <a:pt x="42972" y="158950"/>
                </a:lnTo>
                <a:lnTo>
                  <a:pt x="71424" y="164833"/>
                </a:lnTo>
                <a:lnTo>
                  <a:pt x="99323" y="158945"/>
                </a:lnTo>
                <a:lnTo>
                  <a:pt x="116975" y="146088"/>
                </a:lnTo>
                <a:lnTo>
                  <a:pt x="71094" y="146088"/>
                </a:lnTo>
                <a:lnTo>
                  <a:pt x="52811" y="141725"/>
                </a:lnTo>
                <a:lnTo>
                  <a:pt x="38741" y="129120"/>
                </a:lnTo>
                <a:lnTo>
                  <a:pt x="29700" y="109001"/>
                </a:lnTo>
                <a:lnTo>
                  <a:pt x="26504" y="82092"/>
                </a:lnTo>
                <a:lnTo>
                  <a:pt x="29926" y="55031"/>
                </a:lnTo>
                <a:lnTo>
                  <a:pt x="39346" y="35515"/>
                </a:lnTo>
                <a:lnTo>
                  <a:pt x="53492" y="23696"/>
                </a:lnTo>
                <a:lnTo>
                  <a:pt x="71094" y="19723"/>
                </a:lnTo>
                <a:lnTo>
                  <a:pt x="119870" y="19723"/>
                </a:lnTo>
                <a:lnTo>
                  <a:pt x="101095" y="5920"/>
                </a:lnTo>
                <a:lnTo>
                  <a:pt x="71424" y="0"/>
                </a:lnTo>
                <a:close/>
              </a:path>
              <a:path w="143509" h="165100">
                <a:moveTo>
                  <a:pt x="119870" y="19723"/>
                </a:moveTo>
                <a:lnTo>
                  <a:pt x="71094" y="19723"/>
                </a:lnTo>
                <a:lnTo>
                  <a:pt x="89447" y="23601"/>
                </a:lnTo>
                <a:lnTo>
                  <a:pt x="103982" y="35237"/>
                </a:lnTo>
                <a:lnTo>
                  <a:pt x="113548" y="54629"/>
                </a:lnTo>
                <a:lnTo>
                  <a:pt x="116992" y="81775"/>
                </a:lnTo>
                <a:lnTo>
                  <a:pt x="113503" y="109960"/>
                </a:lnTo>
                <a:lnTo>
                  <a:pt x="103863" y="130052"/>
                </a:lnTo>
                <a:lnTo>
                  <a:pt x="89313" y="142084"/>
                </a:lnTo>
                <a:lnTo>
                  <a:pt x="71094" y="146088"/>
                </a:lnTo>
                <a:lnTo>
                  <a:pt x="116975" y="146088"/>
                </a:lnTo>
                <a:lnTo>
                  <a:pt x="122243" y="142251"/>
                </a:lnTo>
                <a:lnTo>
                  <a:pt x="137779" y="116157"/>
                </a:lnTo>
                <a:lnTo>
                  <a:pt x="143497" y="82092"/>
                </a:lnTo>
                <a:lnTo>
                  <a:pt x="138372" y="48547"/>
                </a:lnTo>
                <a:lnTo>
                  <a:pt x="123824" y="22629"/>
                </a:lnTo>
                <a:lnTo>
                  <a:pt x="119870" y="19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06022" y="564393"/>
            <a:ext cx="139065" cy="164465"/>
          </a:xfrm>
          <a:custGeom>
            <a:avLst/>
            <a:gdLst/>
            <a:ahLst/>
            <a:cxnLst/>
            <a:rect l="l" t="t" r="r" b="b"/>
            <a:pathLst>
              <a:path w="139065" h="164465">
                <a:moveTo>
                  <a:pt x="123888" y="19710"/>
                </a:moveTo>
                <a:lnTo>
                  <a:pt x="71742" y="19710"/>
                </a:lnTo>
                <a:lnTo>
                  <a:pt x="88901" y="21447"/>
                </a:lnTo>
                <a:lnTo>
                  <a:pt x="100633" y="26579"/>
                </a:lnTo>
                <a:lnTo>
                  <a:pt x="107695" y="34985"/>
                </a:lnTo>
                <a:lnTo>
                  <a:pt x="110845" y="46545"/>
                </a:lnTo>
                <a:lnTo>
                  <a:pt x="111493" y="50418"/>
                </a:lnTo>
                <a:lnTo>
                  <a:pt x="111493" y="61404"/>
                </a:lnTo>
                <a:lnTo>
                  <a:pt x="93519" y="61895"/>
                </a:lnTo>
                <a:lnTo>
                  <a:pt x="84636" y="62409"/>
                </a:lnTo>
                <a:lnTo>
                  <a:pt x="45123" y="69552"/>
                </a:lnTo>
                <a:lnTo>
                  <a:pt x="5628" y="97475"/>
                </a:lnTo>
                <a:lnTo>
                  <a:pt x="0" y="120218"/>
                </a:lnTo>
                <a:lnTo>
                  <a:pt x="3973" y="139368"/>
                </a:lnTo>
                <a:lnTo>
                  <a:pt x="14824" y="153117"/>
                </a:lnTo>
                <a:lnTo>
                  <a:pt x="30946" y="161409"/>
                </a:lnTo>
                <a:lnTo>
                  <a:pt x="50736" y="164185"/>
                </a:lnTo>
                <a:lnTo>
                  <a:pt x="71050" y="162146"/>
                </a:lnTo>
                <a:lnTo>
                  <a:pt x="87699" y="156351"/>
                </a:lnTo>
                <a:lnTo>
                  <a:pt x="101139" y="147281"/>
                </a:lnTo>
                <a:lnTo>
                  <a:pt x="102511" y="145757"/>
                </a:lnTo>
                <a:lnTo>
                  <a:pt x="58178" y="145757"/>
                </a:lnTo>
                <a:lnTo>
                  <a:pt x="44169" y="143956"/>
                </a:lnTo>
                <a:lnTo>
                  <a:pt x="34164" y="138610"/>
                </a:lnTo>
                <a:lnTo>
                  <a:pt x="28162" y="129813"/>
                </a:lnTo>
                <a:lnTo>
                  <a:pt x="26161" y="117652"/>
                </a:lnTo>
                <a:lnTo>
                  <a:pt x="29480" y="103823"/>
                </a:lnTo>
                <a:lnTo>
                  <a:pt x="78524" y="79184"/>
                </a:lnTo>
                <a:lnTo>
                  <a:pt x="135089" y="77889"/>
                </a:lnTo>
                <a:lnTo>
                  <a:pt x="135089" y="58826"/>
                </a:lnTo>
                <a:lnTo>
                  <a:pt x="131656" y="32725"/>
                </a:lnTo>
                <a:lnTo>
                  <a:pt x="123888" y="19710"/>
                </a:lnTo>
                <a:close/>
              </a:path>
              <a:path w="139065" h="164465">
                <a:moveTo>
                  <a:pt x="135195" y="135420"/>
                </a:moveTo>
                <a:lnTo>
                  <a:pt x="111823" y="135420"/>
                </a:lnTo>
                <a:lnTo>
                  <a:pt x="111865" y="142247"/>
                </a:lnTo>
                <a:lnTo>
                  <a:pt x="112425" y="149804"/>
                </a:lnTo>
                <a:lnTo>
                  <a:pt x="113411" y="156878"/>
                </a:lnTo>
                <a:lnTo>
                  <a:pt x="114731" y="162255"/>
                </a:lnTo>
                <a:lnTo>
                  <a:pt x="138645" y="162255"/>
                </a:lnTo>
                <a:lnTo>
                  <a:pt x="137002" y="154583"/>
                </a:lnTo>
                <a:lnTo>
                  <a:pt x="135901" y="146735"/>
                </a:lnTo>
                <a:lnTo>
                  <a:pt x="135320" y="139368"/>
                </a:lnTo>
                <a:lnTo>
                  <a:pt x="135195" y="135420"/>
                </a:lnTo>
                <a:close/>
              </a:path>
              <a:path w="139065" h="164465">
                <a:moveTo>
                  <a:pt x="135089" y="77889"/>
                </a:moveTo>
                <a:lnTo>
                  <a:pt x="111493" y="77889"/>
                </a:lnTo>
                <a:lnTo>
                  <a:pt x="111493" y="110858"/>
                </a:lnTo>
                <a:lnTo>
                  <a:pt x="104566" y="123265"/>
                </a:lnTo>
                <a:lnTo>
                  <a:pt x="93675" y="134489"/>
                </a:lnTo>
                <a:lnTo>
                  <a:pt x="78364" y="142622"/>
                </a:lnTo>
                <a:lnTo>
                  <a:pt x="58178" y="145757"/>
                </a:lnTo>
                <a:lnTo>
                  <a:pt x="102511" y="145757"/>
                </a:lnTo>
                <a:lnTo>
                  <a:pt x="111823" y="135420"/>
                </a:lnTo>
                <a:lnTo>
                  <a:pt x="135195" y="135420"/>
                </a:lnTo>
                <a:lnTo>
                  <a:pt x="135089" y="77889"/>
                </a:lnTo>
                <a:close/>
              </a:path>
              <a:path w="139065" h="164465">
                <a:moveTo>
                  <a:pt x="72389" y="0"/>
                </a:moveTo>
                <a:lnTo>
                  <a:pt x="46550" y="2879"/>
                </a:lnTo>
                <a:lnTo>
                  <a:pt x="26130" y="11395"/>
                </a:lnTo>
                <a:lnTo>
                  <a:pt x="11710" y="25363"/>
                </a:lnTo>
                <a:lnTo>
                  <a:pt x="3873" y="44602"/>
                </a:lnTo>
                <a:lnTo>
                  <a:pt x="27152" y="47193"/>
                </a:lnTo>
                <a:lnTo>
                  <a:pt x="32658" y="34305"/>
                </a:lnTo>
                <a:lnTo>
                  <a:pt x="41684" y="25812"/>
                </a:lnTo>
                <a:lnTo>
                  <a:pt x="54591" y="21139"/>
                </a:lnTo>
                <a:lnTo>
                  <a:pt x="71742" y="19710"/>
                </a:lnTo>
                <a:lnTo>
                  <a:pt x="123888" y="19710"/>
                </a:lnTo>
                <a:lnTo>
                  <a:pt x="120708" y="14382"/>
                </a:lnTo>
                <a:lnTo>
                  <a:pt x="101276" y="3555"/>
                </a:lnTo>
                <a:lnTo>
                  <a:pt x="723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64700" y="511070"/>
            <a:ext cx="130810" cy="215900"/>
          </a:xfrm>
          <a:custGeom>
            <a:avLst/>
            <a:gdLst/>
            <a:ahLst/>
            <a:cxnLst/>
            <a:rect l="l" t="t" r="r" b="b"/>
            <a:pathLst>
              <a:path w="130809" h="215900">
                <a:moveTo>
                  <a:pt x="24892" y="0"/>
                </a:moveTo>
                <a:lnTo>
                  <a:pt x="0" y="0"/>
                </a:lnTo>
                <a:lnTo>
                  <a:pt x="0" y="215569"/>
                </a:lnTo>
                <a:lnTo>
                  <a:pt x="24892" y="215569"/>
                </a:lnTo>
                <a:lnTo>
                  <a:pt x="24892" y="166446"/>
                </a:lnTo>
                <a:lnTo>
                  <a:pt x="49300" y="140258"/>
                </a:lnTo>
                <a:lnTo>
                  <a:pt x="24561" y="140258"/>
                </a:lnTo>
                <a:lnTo>
                  <a:pt x="24802" y="128955"/>
                </a:lnTo>
                <a:lnTo>
                  <a:pt x="24892" y="0"/>
                </a:lnTo>
                <a:close/>
              </a:path>
              <a:path w="130809" h="215900">
                <a:moveTo>
                  <a:pt x="87080" y="128308"/>
                </a:moveTo>
                <a:lnTo>
                  <a:pt x="60439" y="128308"/>
                </a:lnTo>
                <a:lnTo>
                  <a:pt x="103428" y="215569"/>
                </a:lnTo>
                <a:lnTo>
                  <a:pt x="130581" y="215569"/>
                </a:lnTo>
                <a:lnTo>
                  <a:pt x="87080" y="128308"/>
                </a:lnTo>
                <a:close/>
              </a:path>
              <a:path w="130809" h="215900">
                <a:moveTo>
                  <a:pt x="125730" y="56222"/>
                </a:moveTo>
                <a:lnTo>
                  <a:pt x="99542" y="56222"/>
                </a:lnTo>
                <a:lnTo>
                  <a:pt x="33616" y="128955"/>
                </a:lnTo>
                <a:lnTo>
                  <a:pt x="24561" y="140258"/>
                </a:lnTo>
                <a:lnTo>
                  <a:pt x="49300" y="140258"/>
                </a:lnTo>
                <a:lnTo>
                  <a:pt x="60439" y="128308"/>
                </a:lnTo>
                <a:lnTo>
                  <a:pt x="87080" y="128308"/>
                </a:lnTo>
                <a:lnTo>
                  <a:pt x="77571" y="109232"/>
                </a:lnTo>
                <a:lnTo>
                  <a:pt x="125730" y="56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93658" y="564401"/>
            <a:ext cx="137160" cy="165100"/>
          </a:xfrm>
          <a:custGeom>
            <a:avLst/>
            <a:gdLst/>
            <a:ahLst/>
            <a:cxnLst/>
            <a:rect l="l" t="t" r="r" b="b"/>
            <a:pathLst>
              <a:path w="137159" h="165100">
                <a:moveTo>
                  <a:pt x="22631" y="114731"/>
                </a:moveTo>
                <a:lnTo>
                  <a:pt x="0" y="119252"/>
                </a:lnTo>
                <a:lnTo>
                  <a:pt x="8999" y="138642"/>
                </a:lnTo>
                <a:lnTo>
                  <a:pt x="24274" y="152942"/>
                </a:lnTo>
                <a:lnTo>
                  <a:pt x="45671" y="161790"/>
                </a:lnTo>
                <a:lnTo>
                  <a:pt x="73037" y="164820"/>
                </a:lnTo>
                <a:lnTo>
                  <a:pt x="99399" y="161281"/>
                </a:lnTo>
                <a:lnTo>
                  <a:pt x="119580" y="151288"/>
                </a:lnTo>
                <a:lnTo>
                  <a:pt x="123919" y="146075"/>
                </a:lnTo>
                <a:lnTo>
                  <a:pt x="73037" y="146075"/>
                </a:lnTo>
                <a:lnTo>
                  <a:pt x="54299" y="143814"/>
                </a:lnTo>
                <a:lnTo>
                  <a:pt x="39471" y="137433"/>
                </a:lnTo>
                <a:lnTo>
                  <a:pt x="28825" y="127537"/>
                </a:lnTo>
                <a:lnTo>
                  <a:pt x="22631" y="114731"/>
                </a:lnTo>
                <a:close/>
              </a:path>
              <a:path w="137159" h="165100">
                <a:moveTo>
                  <a:pt x="67868" y="0"/>
                </a:moveTo>
                <a:lnTo>
                  <a:pt x="43631" y="3185"/>
                </a:lnTo>
                <a:lnTo>
                  <a:pt x="24966" y="12155"/>
                </a:lnTo>
                <a:lnTo>
                  <a:pt x="12967" y="26033"/>
                </a:lnTo>
                <a:lnTo>
                  <a:pt x="8724" y="43941"/>
                </a:lnTo>
                <a:lnTo>
                  <a:pt x="13527" y="63477"/>
                </a:lnTo>
                <a:lnTo>
                  <a:pt x="26539" y="76344"/>
                </a:lnTo>
                <a:lnTo>
                  <a:pt x="45672" y="84484"/>
                </a:lnTo>
                <a:lnTo>
                  <a:pt x="85809" y="93733"/>
                </a:lnTo>
                <a:lnTo>
                  <a:pt x="100149" y="98688"/>
                </a:lnTo>
                <a:lnTo>
                  <a:pt x="110064" y="106248"/>
                </a:lnTo>
                <a:lnTo>
                  <a:pt x="113766" y="117957"/>
                </a:lnTo>
                <a:lnTo>
                  <a:pt x="110949" y="129444"/>
                </a:lnTo>
                <a:lnTo>
                  <a:pt x="102860" y="138322"/>
                </a:lnTo>
                <a:lnTo>
                  <a:pt x="90042" y="144046"/>
                </a:lnTo>
                <a:lnTo>
                  <a:pt x="73037" y="146075"/>
                </a:lnTo>
                <a:lnTo>
                  <a:pt x="123919" y="146075"/>
                </a:lnTo>
                <a:lnTo>
                  <a:pt x="132487" y="135781"/>
                </a:lnTo>
                <a:lnTo>
                  <a:pt x="137033" y="115696"/>
                </a:lnTo>
                <a:lnTo>
                  <a:pt x="132181" y="95869"/>
                </a:lnTo>
                <a:lnTo>
                  <a:pt x="119057" y="82646"/>
                </a:lnTo>
                <a:lnTo>
                  <a:pt x="99812" y="74150"/>
                </a:lnTo>
                <a:lnTo>
                  <a:pt x="76593" y="68503"/>
                </a:lnTo>
                <a:lnTo>
                  <a:pt x="58857" y="64553"/>
                </a:lnTo>
                <a:lnTo>
                  <a:pt x="44726" y="59902"/>
                </a:lnTo>
                <a:lnTo>
                  <a:pt x="35381" y="53009"/>
                </a:lnTo>
                <a:lnTo>
                  <a:pt x="32004" y="42329"/>
                </a:lnTo>
                <a:lnTo>
                  <a:pt x="34609" y="32559"/>
                </a:lnTo>
                <a:lnTo>
                  <a:pt x="41940" y="25242"/>
                </a:lnTo>
                <a:lnTo>
                  <a:pt x="53269" y="20653"/>
                </a:lnTo>
                <a:lnTo>
                  <a:pt x="67868" y="19062"/>
                </a:lnTo>
                <a:lnTo>
                  <a:pt x="119032" y="19062"/>
                </a:lnTo>
                <a:lnTo>
                  <a:pt x="110610" y="11022"/>
                </a:lnTo>
                <a:lnTo>
                  <a:pt x="91967" y="2861"/>
                </a:lnTo>
                <a:lnTo>
                  <a:pt x="67868" y="0"/>
                </a:lnTo>
                <a:close/>
              </a:path>
              <a:path w="137159" h="165100">
                <a:moveTo>
                  <a:pt x="119032" y="19062"/>
                </a:moveTo>
                <a:lnTo>
                  <a:pt x="67868" y="19062"/>
                </a:lnTo>
                <a:lnTo>
                  <a:pt x="82760" y="20839"/>
                </a:lnTo>
                <a:lnTo>
                  <a:pt x="94887" y="26033"/>
                </a:lnTo>
                <a:lnTo>
                  <a:pt x="104048" y="34327"/>
                </a:lnTo>
                <a:lnTo>
                  <a:pt x="110210" y="45554"/>
                </a:lnTo>
                <a:lnTo>
                  <a:pt x="132511" y="40703"/>
                </a:lnTo>
                <a:lnTo>
                  <a:pt x="124043" y="23847"/>
                </a:lnTo>
                <a:lnTo>
                  <a:pt x="119032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4524"/>
            <a:ext cx="8604241" cy="338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5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20" dirty="0"/>
              <a:t>Customers are Changing</a:t>
            </a:r>
            <a:endParaRPr spc="-30" dirty="0"/>
          </a:p>
        </p:txBody>
      </p:sp>
      <p:sp>
        <p:nvSpPr>
          <p:cNvPr id="22" name="object 22"/>
          <p:cNvSpPr/>
          <p:nvPr/>
        </p:nvSpPr>
        <p:spPr>
          <a:xfrm>
            <a:off x="9065392" y="3872364"/>
            <a:ext cx="72244" cy="97864"/>
          </a:xfrm>
          <a:custGeom>
            <a:avLst/>
            <a:gdLst/>
            <a:ahLst/>
            <a:cxnLst/>
            <a:rect l="l" t="t" r="r" b="b"/>
            <a:pathLst>
              <a:path w="78740" h="109220">
                <a:moveTo>
                  <a:pt x="78607" y="109172"/>
                </a:moveTo>
                <a:lnTo>
                  <a:pt x="54388" y="79567"/>
                </a:lnTo>
                <a:lnTo>
                  <a:pt x="26161" y="40710"/>
                </a:lnTo>
                <a:lnTo>
                  <a:pt x="0" y="0"/>
                </a:lnTo>
              </a:path>
            </a:pathLst>
          </a:custGeom>
          <a:ln w="9525">
            <a:solidFill>
              <a:srgbClr val="F7C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 flipV="1">
            <a:off x="540000" y="1192250"/>
            <a:ext cx="5133979" cy="45719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5595518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73817" y="567293"/>
            <a:ext cx="208915" cy="159385"/>
          </a:xfrm>
          <a:custGeom>
            <a:avLst/>
            <a:gdLst/>
            <a:ahLst/>
            <a:cxnLst/>
            <a:rect l="l" t="t" r="r" b="b"/>
            <a:pathLst>
              <a:path w="208915" h="159384">
                <a:moveTo>
                  <a:pt x="25527" y="0"/>
                </a:moveTo>
                <a:lnTo>
                  <a:pt x="0" y="0"/>
                </a:lnTo>
                <a:lnTo>
                  <a:pt x="48158" y="159346"/>
                </a:lnTo>
                <a:lnTo>
                  <a:pt x="69494" y="159346"/>
                </a:lnTo>
                <a:lnTo>
                  <a:pt x="79744" y="123469"/>
                </a:lnTo>
                <a:lnTo>
                  <a:pt x="60769" y="123469"/>
                </a:lnTo>
                <a:lnTo>
                  <a:pt x="57213" y="108927"/>
                </a:lnTo>
                <a:lnTo>
                  <a:pt x="25527" y="0"/>
                </a:lnTo>
                <a:close/>
              </a:path>
              <a:path w="208915" h="159384">
                <a:moveTo>
                  <a:pt x="126656" y="36855"/>
                </a:moveTo>
                <a:lnTo>
                  <a:pt x="103759" y="36855"/>
                </a:lnTo>
                <a:lnTo>
                  <a:pt x="107632" y="51396"/>
                </a:lnTo>
                <a:lnTo>
                  <a:pt x="139954" y="159346"/>
                </a:lnTo>
                <a:lnTo>
                  <a:pt x="161277" y="159346"/>
                </a:lnTo>
                <a:lnTo>
                  <a:pt x="171781" y="124117"/>
                </a:lnTo>
                <a:lnTo>
                  <a:pt x="151904" y="124117"/>
                </a:lnTo>
                <a:lnTo>
                  <a:pt x="148348" y="109893"/>
                </a:lnTo>
                <a:lnTo>
                  <a:pt x="126656" y="36855"/>
                </a:lnTo>
                <a:close/>
              </a:path>
              <a:path w="208915" h="159384">
                <a:moveTo>
                  <a:pt x="208788" y="0"/>
                </a:moveTo>
                <a:lnTo>
                  <a:pt x="187134" y="0"/>
                </a:lnTo>
                <a:lnTo>
                  <a:pt x="156108" y="110540"/>
                </a:lnTo>
                <a:lnTo>
                  <a:pt x="151904" y="124117"/>
                </a:lnTo>
                <a:lnTo>
                  <a:pt x="171781" y="124117"/>
                </a:lnTo>
                <a:lnTo>
                  <a:pt x="208788" y="0"/>
                </a:lnTo>
                <a:close/>
              </a:path>
              <a:path w="208915" h="159384">
                <a:moveTo>
                  <a:pt x="115709" y="0"/>
                </a:moveTo>
                <a:lnTo>
                  <a:pt x="95021" y="0"/>
                </a:lnTo>
                <a:lnTo>
                  <a:pt x="64643" y="108927"/>
                </a:lnTo>
                <a:lnTo>
                  <a:pt x="60769" y="123469"/>
                </a:lnTo>
                <a:lnTo>
                  <a:pt x="79744" y="123469"/>
                </a:lnTo>
                <a:lnTo>
                  <a:pt x="100520" y="50749"/>
                </a:lnTo>
                <a:lnTo>
                  <a:pt x="103759" y="36855"/>
                </a:lnTo>
                <a:lnTo>
                  <a:pt x="126656" y="36855"/>
                </a:lnTo>
                <a:lnTo>
                  <a:pt x="115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98431" y="511070"/>
            <a:ext cx="128270" cy="215900"/>
          </a:xfrm>
          <a:custGeom>
            <a:avLst/>
            <a:gdLst/>
            <a:ahLst/>
            <a:cxnLst/>
            <a:rect l="l" t="t" r="r" b="b"/>
            <a:pathLst>
              <a:path w="128270" h="215900">
                <a:moveTo>
                  <a:pt x="24244" y="0"/>
                </a:moveTo>
                <a:lnTo>
                  <a:pt x="0" y="0"/>
                </a:lnTo>
                <a:lnTo>
                  <a:pt x="0" y="215569"/>
                </a:lnTo>
                <a:lnTo>
                  <a:pt x="25209" y="215569"/>
                </a:lnTo>
                <a:lnTo>
                  <a:pt x="25209" y="106654"/>
                </a:lnTo>
                <a:lnTo>
                  <a:pt x="35690" y="93562"/>
                </a:lnTo>
                <a:lnTo>
                  <a:pt x="42595" y="87591"/>
                </a:lnTo>
                <a:lnTo>
                  <a:pt x="24244" y="87591"/>
                </a:lnTo>
                <a:lnTo>
                  <a:pt x="24244" y="0"/>
                </a:lnTo>
                <a:close/>
              </a:path>
              <a:path w="128270" h="215900">
                <a:moveTo>
                  <a:pt x="121332" y="74333"/>
                </a:moveTo>
                <a:lnTo>
                  <a:pt x="76606" y="74333"/>
                </a:lnTo>
                <a:lnTo>
                  <a:pt x="87459" y="76048"/>
                </a:lnTo>
                <a:lnTo>
                  <a:pt x="95586" y="81278"/>
                </a:lnTo>
                <a:lnTo>
                  <a:pt x="100684" y="90144"/>
                </a:lnTo>
                <a:lnTo>
                  <a:pt x="102450" y="102768"/>
                </a:lnTo>
                <a:lnTo>
                  <a:pt x="102450" y="215569"/>
                </a:lnTo>
                <a:lnTo>
                  <a:pt x="127660" y="215569"/>
                </a:lnTo>
                <a:lnTo>
                  <a:pt x="127660" y="100825"/>
                </a:lnTo>
                <a:lnTo>
                  <a:pt x="125337" y="82361"/>
                </a:lnTo>
                <a:lnTo>
                  <a:pt x="121332" y="74333"/>
                </a:lnTo>
                <a:close/>
              </a:path>
              <a:path w="128270" h="215900">
                <a:moveTo>
                  <a:pt x="83705" y="53327"/>
                </a:moveTo>
                <a:lnTo>
                  <a:pt x="63325" y="56362"/>
                </a:lnTo>
                <a:lnTo>
                  <a:pt x="46702" y="64277"/>
                </a:lnTo>
                <a:lnTo>
                  <a:pt x="33715" y="75283"/>
                </a:lnTo>
                <a:lnTo>
                  <a:pt x="24244" y="87591"/>
                </a:lnTo>
                <a:lnTo>
                  <a:pt x="42595" y="87591"/>
                </a:lnTo>
                <a:lnTo>
                  <a:pt x="47507" y="83345"/>
                </a:lnTo>
                <a:lnTo>
                  <a:pt x="61024" y="76702"/>
                </a:lnTo>
                <a:lnTo>
                  <a:pt x="76606" y="74333"/>
                </a:lnTo>
                <a:lnTo>
                  <a:pt x="121332" y="74333"/>
                </a:lnTo>
                <a:lnTo>
                  <a:pt x="117803" y="67260"/>
                </a:lnTo>
                <a:lnTo>
                  <a:pt x="104209" y="57068"/>
                </a:lnTo>
                <a:lnTo>
                  <a:pt x="83705" y="53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62944" y="567296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46"/>
                </a:lnTo>
              </a:path>
            </a:pathLst>
          </a:custGeom>
          <a:ln w="25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49032" y="524960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70" y="0"/>
                </a:lnTo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91049" y="525608"/>
            <a:ext cx="95885" cy="203835"/>
          </a:xfrm>
          <a:custGeom>
            <a:avLst/>
            <a:gdLst/>
            <a:ahLst/>
            <a:cxnLst/>
            <a:rect l="l" t="t" r="r" b="b"/>
            <a:pathLst>
              <a:path w="95884" h="203834">
                <a:moveTo>
                  <a:pt x="50418" y="61734"/>
                </a:moveTo>
                <a:lnTo>
                  <a:pt x="25857" y="61734"/>
                </a:lnTo>
                <a:lnTo>
                  <a:pt x="25857" y="157073"/>
                </a:lnTo>
                <a:lnTo>
                  <a:pt x="28701" y="178205"/>
                </a:lnTo>
                <a:lnTo>
                  <a:pt x="36969" y="192551"/>
                </a:lnTo>
                <a:lnTo>
                  <a:pt x="50267" y="200714"/>
                </a:lnTo>
                <a:lnTo>
                  <a:pt x="68198" y="203301"/>
                </a:lnTo>
                <a:lnTo>
                  <a:pt x="74893" y="203123"/>
                </a:lnTo>
                <a:lnTo>
                  <a:pt x="81770" y="202611"/>
                </a:lnTo>
                <a:lnTo>
                  <a:pt x="88649" y="201796"/>
                </a:lnTo>
                <a:lnTo>
                  <a:pt x="95327" y="200714"/>
                </a:lnTo>
                <a:lnTo>
                  <a:pt x="95351" y="182930"/>
                </a:lnTo>
                <a:lnTo>
                  <a:pt x="72720" y="182930"/>
                </a:lnTo>
                <a:lnTo>
                  <a:pt x="63508" y="181318"/>
                </a:lnTo>
                <a:lnTo>
                  <a:pt x="56478" y="176831"/>
                </a:lnTo>
                <a:lnTo>
                  <a:pt x="51994" y="169254"/>
                </a:lnTo>
                <a:lnTo>
                  <a:pt x="50418" y="158368"/>
                </a:lnTo>
                <a:lnTo>
                  <a:pt x="50418" y="61734"/>
                </a:lnTo>
                <a:close/>
              </a:path>
              <a:path w="95884" h="203834">
                <a:moveTo>
                  <a:pt x="95351" y="180987"/>
                </a:moveTo>
                <a:lnTo>
                  <a:pt x="89522" y="181965"/>
                </a:lnTo>
                <a:lnTo>
                  <a:pt x="80149" y="182930"/>
                </a:lnTo>
                <a:lnTo>
                  <a:pt x="95351" y="182930"/>
                </a:lnTo>
                <a:lnTo>
                  <a:pt x="95351" y="180987"/>
                </a:lnTo>
                <a:close/>
              </a:path>
              <a:path w="95884" h="203834">
                <a:moveTo>
                  <a:pt x="86296" y="41694"/>
                </a:moveTo>
                <a:lnTo>
                  <a:pt x="0" y="41694"/>
                </a:lnTo>
                <a:lnTo>
                  <a:pt x="0" y="61734"/>
                </a:lnTo>
                <a:lnTo>
                  <a:pt x="86296" y="61734"/>
                </a:lnTo>
                <a:lnTo>
                  <a:pt x="86296" y="41694"/>
                </a:lnTo>
                <a:close/>
              </a:path>
              <a:path w="95884" h="203834">
                <a:moveTo>
                  <a:pt x="50418" y="0"/>
                </a:moveTo>
                <a:lnTo>
                  <a:pt x="27470" y="0"/>
                </a:lnTo>
                <a:lnTo>
                  <a:pt x="26174" y="41694"/>
                </a:lnTo>
                <a:lnTo>
                  <a:pt x="50418" y="41694"/>
                </a:lnTo>
                <a:lnTo>
                  <a:pt x="50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92538" y="564399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73685" y="0"/>
                </a:moveTo>
                <a:lnTo>
                  <a:pt x="44855" y="5740"/>
                </a:lnTo>
                <a:lnTo>
                  <a:pt x="21450" y="22418"/>
                </a:lnTo>
                <a:lnTo>
                  <a:pt x="5741" y="49216"/>
                </a:lnTo>
                <a:lnTo>
                  <a:pt x="0" y="85318"/>
                </a:lnTo>
                <a:lnTo>
                  <a:pt x="5275" y="117784"/>
                </a:lnTo>
                <a:lnTo>
                  <a:pt x="20154" y="142886"/>
                </a:lnTo>
                <a:lnTo>
                  <a:pt x="43216" y="159079"/>
                </a:lnTo>
                <a:lnTo>
                  <a:pt x="73037" y="164820"/>
                </a:lnTo>
                <a:lnTo>
                  <a:pt x="95358" y="161767"/>
                </a:lnTo>
                <a:lnTo>
                  <a:pt x="114407" y="152746"/>
                </a:lnTo>
                <a:lnTo>
                  <a:pt x="121582" y="145757"/>
                </a:lnTo>
                <a:lnTo>
                  <a:pt x="75298" y="145757"/>
                </a:lnTo>
                <a:lnTo>
                  <a:pt x="54523" y="141948"/>
                </a:lnTo>
                <a:lnTo>
                  <a:pt x="39020" y="130563"/>
                </a:lnTo>
                <a:lnTo>
                  <a:pt x="29213" y="111666"/>
                </a:lnTo>
                <a:lnTo>
                  <a:pt x="25527" y="85318"/>
                </a:lnTo>
                <a:lnTo>
                  <a:pt x="143167" y="85318"/>
                </a:lnTo>
                <a:lnTo>
                  <a:pt x="142836" y="81762"/>
                </a:lnTo>
                <a:lnTo>
                  <a:pt x="143167" y="78206"/>
                </a:lnTo>
                <a:lnTo>
                  <a:pt x="142836" y="74650"/>
                </a:lnTo>
                <a:lnTo>
                  <a:pt x="141494" y="68186"/>
                </a:lnTo>
                <a:lnTo>
                  <a:pt x="26492" y="68186"/>
                </a:lnTo>
                <a:lnTo>
                  <a:pt x="31094" y="47828"/>
                </a:lnTo>
                <a:lnTo>
                  <a:pt x="41240" y="32351"/>
                </a:lnTo>
                <a:lnTo>
                  <a:pt x="55810" y="22510"/>
                </a:lnTo>
                <a:lnTo>
                  <a:pt x="73685" y="19062"/>
                </a:lnTo>
                <a:lnTo>
                  <a:pt x="120404" y="19062"/>
                </a:lnTo>
                <a:lnTo>
                  <a:pt x="101626" y="5436"/>
                </a:lnTo>
                <a:lnTo>
                  <a:pt x="73685" y="0"/>
                </a:lnTo>
                <a:close/>
              </a:path>
              <a:path w="143509" h="165100">
                <a:moveTo>
                  <a:pt x="118287" y="114414"/>
                </a:moveTo>
                <a:lnTo>
                  <a:pt x="110204" y="129266"/>
                </a:lnTo>
                <a:lnTo>
                  <a:pt x="99941" y="138934"/>
                </a:lnTo>
                <a:lnTo>
                  <a:pt x="88103" y="144178"/>
                </a:lnTo>
                <a:lnTo>
                  <a:pt x="75298" y="145757"/>
                </a:lnTo>
                <a:lnTo>
                  <a:pt x="121582" y="145757"/>
                </a:lnTo>
                <a:lnTo>
                  <a:pt x="129580" y="137967"/>
                </a:lnTo>
                <a:lnTo>
                  <a:pt x="140271" y="117640"/>
                </a:lnTo>
                <a:lnTo>
                  <a:pt x="118287" y="114414"/>
                </a:lnTo>
                <a:close/>
              </a:path>
              <a:path w="143509" h="165100">
                <a:moveTo>
                  <a:pt x="120404" y="19062"/>
                </a:moveTo>
                <a:lnTo>
                  <a:pt x="73685" y="19062"/>
                </a:lnTo>
                <a:lnTo>
                  <a:pt x="90959" y="22419"/>
                </a:lnTo>
                <a:lnTo>
                  <a:pt x="104268" y="32108"/>
                </a:lnTo>
                <a:lnTo>
                  <a:pt x="113274" y="47555"/>
                </a:lnTo>
                <a:lnTo>
                  <a:pt x="117640" y="68186"/>
                </a:lnTo>
                <a:lnTo>
                  <a:pt x="141494" y="68186"/>
                </a:lnTo>
                <a:lnTo>
                  <a:pt x="136534" y="44303"/>
                </a:lnTo>
                <a:lnTo>
                  <a:pt x="122686" y="20718"/>
                </a:lnTo>
                <a:lnTo>
                  <a:pt x="120404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48628" y="564385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71424" y="0"/>
                </a:moveTo>
                <a:lnTo>
                  <a:pt x="43767" y="5778"/>
                </a:lnTo>
                <a:lnTo>
                  <a:pt x="21048" y="22223"/>
                </a:lnTo>
                <a:lnTo>
                  <a:pt x="5661" y="48000"/>
                </a:lnTo>
                <a:lnTo>
                  <a:pt x="0" y="81775"/>
                </a:lnTo>
                <a:lnTo>
                  <a:pt x="5387" y="116023"/>
                </a:lnTo>
                <a:lnTo>
                  <a:pt x="20247" y="142084"/>
                </a:lnTo>
                <a:lnTo>
                  <a:pt x="20373" y="142251"/>
                </a:lnTo>
                <a:lnTo>
                  <a:pt x="42972" y="158950"/>
                </a:lnTo>
                <a:lnTo>
                  <a:pt x="71424" y="164833"/>
                </a:lnTo>
                <a:lnTo>
                  <a:pt x="99323" y="158945"/>
                </a:lnTo>
                <a:lnTo>
                  <a:pt x="116975" y="146088"/>
                </a:lnTo>
                <a:lnTo>
                  <a:pt x="71094" y="146088"/>
                </a:lnTo>
                <a:lnTo>
                  <a:pt x="52811" y="141725"/>
                </a:lnTo>
                <a:lnTo>
                  <a:pt x="38741" y="129120"/>
                </a:lnTo>
                <a:lnTo>
                  <a:pt x="29700" y="109001"/>
                </a:lnTo>
                <a:lnTo>
                  <a:pt x="26504" y="82092"/>
                </a:lnTo>
                <a:lnTo>
                  <a:pt x="29926" y="55031"/>
                </a:lnTo>
                <a:lnTo>
                  <a:pt x="39346" y="35515"/>
                </a:lnTo>
                <a:lnTo>
                  <a:pt x="53492" y="23696"/>
                </a:lnTo>
                <a:lnTo>
                  <a:pt x="71094" y="19723"/>
                </a:lnTo>
                <a:lnTo>
                  <a:pt x="119870" y="19723"/>
                </a:lnTo>
                <a:lnTo>
                  <a:pt x="101095" y="5920"/>
                </a:lnTo>
                <a:lnTo>
                  <a:pt x="71424" y="0"/>
                </a:lnTo>
                <a:close/>
              </a:path>
              <a:path w="143509" h="165100">
                <a:moveTo>
                  <a:pt x="119870" y="19723"/>
                </a:moveTo>
                <a:lnTo>
                  <a:pt x="71094" y="19723"/>
                </a:lnTo>
                <a:lnTo>
                  <a:pt x="89447" y="23601"/>
                </a:lnTo>
                <a:lnTo>
                  <a:pt x="103982" y="35237"/>
                </a:lnTo>
                <a:lnTo>
                  <a:pt x="113548" y="54629"/>
                </a:lnTo>
                <a:lnTo>
                  <a:pt x="116992" y="81775"/>
                </a:lnTo>
                <a:lnTo>
                  <a:pt x="113503" y="109960"/>
                </a:lnTo>
                <a:lnTo>
                  <a:pt x="103863" y="130052"/>
                </a:lnTo>
                <a:lnTo>
                  <a:pt x="89313" y="142084"/>
                </a:lnTo>
                <a:lnTo>
                  <a:pt x="71094" y="146088"/>
                </a:lnTo>
                <a:lnTo>
                  <a:pt x="116975" y="146088"/>
                </a:lnTo>
                <a:lnTo>
                  <a:pt x="122243" y="142251"/>
                </a:lnTo>
                <a:lnTo>
                  <a:pt x="137779" y="116157"/>
                </a:lnTo>
                <a:lnTo>
                  <a:pt x="143497" y="82092"/>
                </a:lnTo>
                <a:lnTo>
                  <a:pt x="138372" y="48547"/>
                </a:lnTo>
                <a:lnTo>
                  <a:pt x="123824" y="22629"/>
                </a:lnTo>
                <a:lnTo>
                  <a:pt x="119870" y="19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06022" y="564393"/>
            <a:ext cx="139065" cy="164465"/>
          </a:xfrm>
          <a:custGeom>
            <a:avLst/>
            <a:gdLst/>
            <a:ahLst/>
            <a:cxnLst/>
            <a:rect l="l" t="t" r="r" b="b"/>
            <a:pathLst>
              <a:path w="139065" h="164465">
                <a:moveTo>
                  <a:pt x="123888" y="19710"/>
                </a:moveTo>
                <a:lnTo>
                  <a:pt x="71742" y="19710"/>
                </a:lnTo>
                <a:lnTo>
                  <a:pt x="88901" y="21447"/>
                </a:lnTo>
                <a:lnTo>
                  <a:pt x="100633" y="26579"/>
                </a:lnTo>
                <a:lnTo>
                  <a:pt x="107695" y="34985"/>
                </a:lnTo>
                <a:lnTo>
                  <a:pt x="110845" y="46545"/>
                </a:lnTo>
                <a:lnTo>
                  <a:pt x="111493" y="50418"/>
                </a:lnTo>
                <a:lnTo>
                  <a:pt x="111493" y="61404"/>
                </a:lnTo>
                <a:lnTo>
                  <a:pt x="93519" y="61895"/>
                </a:lnTo>
                <a:lnTo>
                  <a:pt x="84636" y="62409"/>
                </a:lnTo>
                <a:lnTo>
                  <a:pt x="45123" y="69552"/>
                </a:lnTo>
                <a:lnTo>
                  <a:pt x="5628" y="97475"/>
                </a:lnTo>
                <a:lnTo>
                  <a:pt x="0" y="120218"/>
                </a:lnTo>
                <a:lnTo>
                  <a:pt x="3973" y="139368"/>
                </a:lnTo>
                <a:lnTo>
                  <a:pt x="14824" y="153117"/>
                </a:lnTo>
                <a:lnTo>
                  <a:pt x="30946" y="161409"/>
                </a:lnTo>
                <a:lnTo>
                  <a:pt x="50736" y="164185"/>
                </a:lnTo>
                <a:lnTo>
                  <a:pt x="71050" y="162146"/>
                </a:lnTo>
                <a:lnTo>
                  <a:pt x="87699" y="156351"/>
                </a:lnTo>
                <a:lnTo>
                  <a:pt x="101139" y="147281"/>
                </a:lnTo>
                <a:lnTo>
                  <a:pt x="102511" y="145757"/>
                </a:lnTo>
                <a:lnTo>
                  <a:pt x="58178" y="145757"/>
                </a:lnTo>
                <a:lnTo>
                  <a:pt x="44169" y="143956"/>
                </a:lnTo>
                <a:lnTo>
                  <a:pt x="34164" y="138610"/>
                </a:lnTo>
                <a:lnTo>
                  <a:pt x="28162" y="129813"/>
                </a:lnTo>
                <a:lnTo>
                  <a:pt x="26161" y="117652"/>
                </a:lnTo>
                <a:lnTo>
                  <a:pt x="29480" y="103823"/>
                </a:lnTo>
                <a:lnTo>
                  <a:pt x="78524" y="79184"/>
                </a:lnTo>
                <a:lnTo>
                  <a:pt x="135089" y="77889"/>
                </a:lnTo>
                <a:lnTo>
                  <a:pt x="135089" y="58826"/>
                </a:lnTo>
                <a:lnTo>
                  <a:pt x="131656" y="32725"/>
                </a:lnTo>
                <a:lnTo>
                  <a:pt x="123888" y="19710"/>
                </a:lnTo>
                <a:close/>
              </a:path>
              <a:path w="139065" h="164465">
                <a:moveTo>
                  <a:pt x="135195" y="135420"/>
                </a:moveTo>
                <a:lnTo>
                  <a:pt x="111823" y="135420"/>
                </a:lnTo>
                <a:lnTo>
                  <a:pt x="111865" y="142247"/>
                </a:lnTo>
                <a:lnTo>
                  <a:pt x="112425" y="149804"/>
                </a:lnTo>
                <a:lnTo>
                  <a:pt x="113411" y="156878"/>
                </a:lnTo>
                <a:lnTo>
                  <a:pt x="114731" y="162255"/>
                </a:lnTo>
                <a:lnTo>
                  <a:pt x="138645" y="162255"/>
                </a:lnTo>
                <a:lnTo>
                  <a:pt x="137002" y="154583"/>
                </a:lnTo>
                <a:lnTo>
                  <a:pt x="135901" y="146735"/>
                </a:lnTo>
                <a:lnTo>
                  <a:pt x="135320" y="139368"/>
                </a:lnTo>
                <a:lnTo>
                  <a:pt x="135195" y="135420"/>
                </a:lnTo>
                <a:close/>
              </a:path>
              <a:path w="139065" h="164465">
                <a:moveTo>
                  <a:pt x="135089" y="77889"/>
                </a:moveTo>
                <a:lnTo>
                  <a:pt x="111493" y="77889"/>
                </a:lnTo>
                <a:lnTo>
                  <a:pt x="111493" y="110858"/>
                </a:lnTo>
                <a:lnTo>
                  <a:pt x="104566" y="123265"/>
                </a:lnTo>
                <a:lnTo>
                  <a:pt x="93675" y="134489"/>
                </a:lnTo>
                <a:lnTo>
                  <a:pt x="78364" y="142622"/>
                </a:lnTo>
                <a:lnTo>
                  <a:pt x="58178" y="145757"/>
                </a:lnTo>
                <a:lnTo>
                  <a:pt x="102511" y="145757"/>
                </a:lnTo>
                <a:lnTo>
                  <a:pt x="111823" y="135420"/>
                </a:lnTo>
                <a:lnTo>
                  <a:pt x="135195" y="135420"/>
                </a:lnTo>
                <a:lnTo>
                  <a:pt x="135089" y="77889"/>
                </a:lnTo>
                <a:close/>
              </a:path>
              <a:path w="139065" h="164465">
                <a:moveTo>
                  <a:pt x="72389" y="0"/>
                </a:moveTo>
                <a:lnTo>
                  <a:pt x="46550" y="2879"/>
                </a:lnTo>
                <a:lnTo>
                  <a:pt x="26130" y="11395"/>
                </a:lnTo>
                <a:lnTo>
                  <a:pt x="11710" y="25363"/>
                </a:lnTo>
                <a:lnTo>
                  <a:pt x="3873" y="44602"/>
                </a:lnTo>
                <a:lnTo>
                  <a:pt x="27152" y="47193"/>
                </a:lnTo>
                <a:lnTo>
                  <a:pt x="32658" y="34305"/>
                </a:lnTo>
                <a:lnTo>
                  <a:pt x="41684" y="25812"/>
                </a:lnTo>
                <a:lnTo>
                  <a:pt x="54591" y="21139"/>
                </a:lnTo>
                <a:lnTo>
                  <a:pt x="71742" y="19710"/>
                </a:lnTo>
                <a:lnTo>
                  <a:pt x="123888" y="19710"/>
                </a:lnTo>
                <a:lnTo>
                  <a:pt x="120708" y="14382"/>
                </a:lnTo>
                <a:lnTo>
                  <a:pt x="101276" y="3555"/>
                </a:lnTo>
                <a:lnTo>
                  <a:pt x="723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64700" y="511070"/>
            <a:ext cx="130810" cy="215900"/>
          </a:xfrm>
          <a:custGeom>
            <a:avLst/>
            <a:gdLst/>
            <a:ahLst/>
            <a:cxnLst/>
            <a:rect l="l" t="t" r="r" b="b"/>
            <a:pathLst>
              <a:path w="130809" h="215900">
                <a:moveTo>
                  <a:pt x="24892" y="0"/>
                </a:moveTo>
                <a:lnTo>
                  <a:pt x="0" y="0"/>
                </a:lnTo>
                <a:lnTo>
                  <a:pt x="0" y="215569"/>
                </a:lnTo>
                <a:lnTo>
                  <a:pt x="24892" y="215569"/>
                </a:lnTo>
                <a:lnTo>
                  <a:pt x="24892" y="166446"/>
                </a:lnTo>
                <a:lnTo>
                  <a:pt x="49300" y="140258"/>
                </a:lnTo>
                <a:lnTo>
                  <a:pt x="24561" y="140258"/>
                </a:lnTo>
                <a:lnTo>
                  <a:pt x="24802" y="128955"/>
                </a:lnTo>
                <a:lnTo>
                  <a:pt x="24892" y="0"/>
                </a:lnTo>
                <a:close/>
              </a:path>
              <a:path w="130809" h="215900">
                <a:moveTo>
                  <a:pt x="87080" y="128308"/>
                </a:moveTo>
                <a:lnTo>
                  <a:pt x="60439" y="128308"/>
                </a:lnTo>
                <a:lnTo>
                  <a:pt x="103428" y="215569"/>
                </a:lnTo>
                <a:lnTo>
                  <a:pt x="130581" y="215569"/>
                </a:lnTo>
                <a:lnTo>
                  <a:pt x="87080" y="128308"/>
                </a:lnTo>
                <a:close/>
              </a:path>
              <a:path w="130809" h="215900">
                <a:moveTo>
                  <a:pt x="125730" y="56222"/>
                </a:moveTo>
                <a:lnTo>
                  <a:pt x="99542" y="56222"/>
                </a:lnTo>
                <a:lnTo>
                  <a:pt x="33616" y="128955"/>
                </a:lnTo>
                <a:lnTo>
                  <a:pt x="24561" y="140258"/>
                </a:lnTo>
                <a:lnTo>
                  <a:pt x="49300" y="140258"/>
                </a:lnTo>
                <a:lnTo>
                  <a:pt x="60439" y="128308"/>
                </a:lnTo>
                <a:lnTo>
                  <a:pt x="87080" y="128308"/>
                </a:lnTo>
                <a:lnTo>
                  <a:pt x="77571" y="109232"/>
                </a:lnTo>
                <a:lnTo>
                  <a:pt x="125730" y="56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93658" y="564401"/>
            <a:ext cx="137160" cy="165100"/>
          </a:xfrm>
          <a:custGeom>
            <a:avLst/>
            <a:gdLst/>
            <a:ahLst/>
            <a:cxnLst/>
            <a:rect l="l" t="t" r="r" b="b"/>
            <a:pathLst>
              <a:path w="137159" h="165100">
                <a:moveTo>
                  <a:pt x="22631" y="114731"/>
                </a:moveTo>
                <a:lnTo>
                  <a:pt x="0" y="119252"/>
                </a:lnTo>
                <a:lnTo>
                  <a:pt x="8999" y="138642"/>
                </a:lnTo>
                <a:lnTo>
                  <a:pt x="24274" y="152942"/>
                </a:lnTo>
                <a:lnTo>
                  <a:pt x="45671" y="161790"/>
                </a:lnTo>
                <a:lnTo>
                  <a:pt x="73037" y="164820"/>
                </a:lnTo>
                <a:lnTo>
                  <a:pt x="99399" y="161281"/>
                </a:lnTo>
                <a:lnTo>
                  <a:pt x="119580" y="151288"/>
                </a:lnTo>
                <a:lnTo>
                  <a:pt x="123919" y="146075"/>
                </a:lnTo>
                <a:lnTo>
                  <a:pt x="73037" y="146075"/>
                </a:lnTo>
                <a:lnTo>
                  <a:pt x="54299" y="143814"/>
                </a:lnTo>
                <a:lnTo>
                  <a:pt x="39471" y="137433"/>
                </a:lnTo>
                <a:lnTo>
                  <a:pt x="28825" y="127537"/>
                </a:lnTo>
                <a:lnTo>
                  <a:pt x="22631" y="114731"/>
                </a:lnTo>
                <a:close/>
              </a:path>
              <a:path w="137159" h="165100">
                <a:moveTo>
                  <a:pt x="67868" y="0"/>
                </a:moveTo>
                <a:lnTo>
                  <a:pt x="43631" y="3185"/>
                </a:lnTo>
                <a:lnTo>
                  <a:pt x="24966" y="12155"/>
                </a:lnTo>
                <a:lnTo>
                  <a:pt x="12967" y="26033"/>
                </a:lnTo>
                <a:lnTo>
                  <a:pt x="8724" y="43941"/>
                </a:lnTo>
                <a:lnTo>
                  <a:pt x="13527" y="63477"/>
                </a:lnTo>
                <a:lnTo>
                  <a:pt x="26539" y="76344"/>
                </a:lnTo>
                <a:lnTo>
                  <a:pt x="45672" y="84484"/>
                </a:lnTo>
                <a:lnTo>
                  <a:pt x="85809" y="93733"/>
                </a:lnTo>
                <a:lnTo>
                  <a:pt x="100149" y="98688"/>
                </a:lnTo>
                <a:lnTo>
                  <a:pt x="110064" y="106248"/>
                </a:lnTo>
                <a:lnTo>
                  <a:pt x="113766" y="117957"/>
                </a:lnTo>
                <a:lnTo>
                  <a:pt x="110949" y="129444"/>
                </a:lnTo>
                <a:lnTo>
                  <a:pt x="102860" y="138322"/>
                </a:lnTo>
                <a:lnTo>
                  <a:pt x="90042" y="144046"/>
                </a:lnTo>
                <a:lnTo>
                  <a:pt x="73037" y="146075"/>
                </a:lnTo>
                <a:lnTo>
                  <a:pt x="123919" y="146075"/>
                </a:lnTo>
                <a:lnTo>
                  <a:pt x="132487" y="135781"/>
                </a:lnTo>
                <a:lnTo>
                  <a:pt x="137033" y="115696"/>
                </a:lnTo>
                <a:lnTo>
                  <a:pt x="132181" y="95869"/>
                </a:lnTo>
                <a:lnTo>
                  <a:pt x="119057" y="82646"/>
                </a:lnTo>
                <a:lnTo>
                  <a:pt x="99812" y="74150"/>
                </a:lnTo>
                <a:lnTo>
                  <a:pt x="76593" y="68503"/>
                </a:lnTo>
                <a:lnTo>
                  <a:pt x="58857" y="64553"/>
                </a:lnTo>
                <a:lnTo>
                  <a:pt x="44726" y="59902"/>
                </a:lnTo>
                <a:lnTo>
                  <a:pt x="35381" y="53009"/>
                </a:lnTo>
                <a:lnTo>
                  <a:pt x="32004" y="42329"/>
                </a:lnTo>
                <a:lnTo>
                  <a:pt x="34609" y="32559"/>
                </a:lnTo>
                <a:lnTo>
                  <a:pt x="41940" y="25242"/>
                </a:lnTo>
                <a:lnTo>
                  <a:pt x="53269" y="20653"/>
                </a:lnTo>
                <a:lnTo>
                  <a:pt x="67868" y="19062"/>
                </a:lnTo>
                <a:lnTo>
                  <a:pt x="119032" y="19062"/>
                </a:lnTo>
                <a:lnTo>
                  <a:pt x="110610" y="11022"/>
                </a:lnTo>
                <a:lnTo>
                  <a:pt x="91967" y="2861"/>
                </a:lnTo>
                <a:lnTo>
                  <a:pt x="67868" y="0"/>
                </a:lnTo>
                <a:close/>
              </a:path>
              <a:path w="137159" h="165100">
                <a:moveTo>
                  <a:pt x="119032" y="19062"/>
                </a:moveTo>
                <a:lnTo>
                  <a:pt x="67868" y="19062"/>
                </a:lnTo>
                <a:lnTo>
                  <a:pt x="82760" y="20839"/>
                </a:lnTo>
                <a:lnTo>
                  <a:pt x="94887" y="26033"/>
                </a:lnTo>
                <a:lnTo>
                  <a:pt x="104048" y="34327"/>
                </a:lnTo>
                <a:lnTo>
                  <a:pt x="110210" y="45554"/>
                </a:lnTo>
                <a:lnTo>
                  <a:pt x="132511" y="40703"/>
                </a:lnTo>
                <a:lnTo>
                  <a:pt x="124043" y="23847"/>
                </a:lnTo>
                <a:lnTo>
                  <a:pt x="119032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94" y="1628800"/>
            <a:ext cx="8528178" cy="380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4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20" dirty="0"/>
              <a:t>Information is Changing</a:t>
            </a:r>
            <a:endParaRPr spc="-30" dirty="0"/>
          </a:p>
        </p:txBody>
      </p:sp>
      <p:sp>
        <p:nvSpPr>
          <p:cNvPr id="22" name="object 22"/>
          <p:cNvSpPr/>
          <p:nvPr/>
        </p:nvSpPr>
        <p:spPr>
          <a:xfrm>
            <a:off x="9065392" y="3872364"/>
            <a:ext cx="72244" cy="97864"/>
          </a:xfrm>
          <a:custGeom>
            <a:avLst/>
            <a:gdLst/>
            <a:ahLst/>
            <a:cxnLst/>
            <a:rect l="l" t="t" r="r" b="b"/>
            <a:pathLst>
              <a:path w="78740" h="109220">
                <a:moveTo>
                  <a:pt x="78607" y="109172"/>
                </a:moveTo>
                <a:lnTo>
                  <a:pt x="54388" y="79567"/>
                </a:lnTo>
                <a:lnTo>
                  <a:pt x="26161" y="40710"/>
                </a:lnTo>
                <a:lnTo>
                  <a:pt x="0" y="0"/>
                </a:lnTo>
              </a:path>
            </a:pathLst>
          </a:custGeom>
          <a:ln w="9525">
            <a:solidFill>
              <a:srgbClr val="F7C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 flipV="1">
            <a:off x="540000" y="1192250"/>
            <a:ext cx="5133979" cy="45719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5595518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73817" y="567293"/>
            <a:ext cx="208915" cy="159385"/>
          </a:xfrm>
          <a:custGeom>
            <a:avLst/>
            <a:gdLst/>
            <a:ahLst/>
            <a:cxnLst/>
            <a:rect l="l" t="t" r="r" b="b"/>
            <a:pathLst>
              <a:path w="208915" h="159384">
                <a:moveTo>
                  <a:pt x="25527" y="0"/>
                </a:moveTo>
                <a:lnTo>
                  <a:pt x="0" y="0"/>
                </a:lnTo>
                <a:lnTo>
                  <a:pt x="48158" y="159346"/>
                </a:lnTo>
                <a:lnTo>
                  <a:pt x="69494" y="159346"/>
                </a:lnTo>
                <a:lnTo>
                  <a:pt x="79744" y="123469"/>
                </a:lnTo>
                <a:lnTo>
                  <a:pt x="60769" y="123469"/>
                </a:lnTo>
                <a:lnTo>
                  <a:pt x="57213" y="108927"/>
                </a:lnTo>
                <a:lnTo>
                  <a:pt x="25527" y="0"/>
                </a:lnTo>
                <a:close/>
              </a:path>
              <a:path w="208915" h="159384">
                <a:moveTo>
                  <a:pt x="126656" y="36855"/>
                </a:moveTo>
                <a:lnTo>
                  <a:pt x="103759" y="36855"/>
                </a:lnTo>
                <a:lnTo>
                  <a:pt x="107632" y="51396"/>
                </a:lnTo>
                <a:lnTo>
                  <a:pt x="139954" y="159346"/>
                </a:lnTo>
                <a:lnTo>
                  <a:pt x="161277" y="159346"/>
                </a:lnTo>
                <a:lnTo>
                  <a:pt x="171781" y="124117"/>
                </a:lnTo>
                <a:lnTo>
                  <a:pt x="151904" y="124117"/>
                </a:lnTo>
                <a:lnTo>
                  <a:pt x="148348" y="109893"/>
                </a:lnTo>
                <a:lnTo>
                  <a:pt x="126656" y="36855"/>
                </a:lnTo>
                <a:close/>
              </a:path>
              <a:path w="208915" h="159384">
                <a:moveTo>
                  <a:pt x="208788" y="0"/>
                </a:moveTo>
                <a:lnTo>
                  <a:pt x="187134" y="0"/>
                </a:lnTo>
                <a:lnTo>
                  <a:pt x="156108" y="110540"/>
                </a:lnTo>
                <a:lnTo>
                  <a:pt x="151904" y="124117"/>
                </a:lnTo>
                <a:lnTo>
                  <a:pt x="171781" y="124117"/>
                </a:lnTo>
                <a:lnTo>
                  <a:pt x="208788" y="0"/>
                </a:lnTo>
                <a:close/>
              </a:path>
              <a:path w="208915" h="159384">
                <a:moveTo>
                  <a:pt x="115709" y="0"/>
                </a:moveTo>
                <a:lnTo>
                  <a:pt x="95021" y="0"/>
                </a:lnTo>
                <a:lnTo>
                  <a:pt x="64643" y="108927"/>
                </a:lnTo>
                <a:lnTo>
                  <a:pt x="60769" y="123469"/>
                </a:lnTo>
                <a:lnTo>
                  <a:pt x="79744" y="123469"/>
                </a:lnTo>
                <a:lnTo>
                  <a:pt x="100520" y="50749"/>
                </a:lnTo>
                <a:lnTo>
                  <a:pt x="103759" y="36855"/>
                </a:lnTo>
                <a:lnTo>
                  <a:pt x="126656" y="36855"/>
                </a:lnTo>
                <a:lnTo>
                  <a:pt x="115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98431" y="511070"/>
            <a:ext cx="128270" cy="215900"/>
          </a:xfrm>
          <a:custGeom>
            <a:avLst/>
            <a:gdLst/>
            <a:ahLst/>
            <a:cxnLst/>
            <a:rect l="l" t="t" r="r" b="b"/>
            <a:pathLst>
              <a:path w="128270" h="215900">
                <a:moveTo>
                  <a:pt x="24244" y="0"/>
                </a:moveTo>
                <a:lnTo>
                  <a:pt x="0" y="0"/>
                </a:lnTo>
                <a:lnTo>
                  <a:pt x="0" y="215569"/>
                </a:lnTo>
                <a:lnTo>
                  <a:pt x="25209" y="215569"/>
                </a:lnTo>
                <a:lnTo>
                  <a:pt x="25209" y="106654"/>
                </a:lnTo>
                <a:lnTo>
                  <a:pt x="35690" y="93562"/>
                </a:lnTo>
                <a:lnTo>
                  <a:pt x="42595" y="87591"/>
                </a:lnTo>
                <a:lnTo>
                  <a:pt x="24244" y="87591"/>
                </a:lnTo>
                <a:lnTo>
                  <a:pt x="24244" y="0"/>
                </a:lnTo>
                <a:close/>
              </a:path>
              <a:path w="128270" h="215900">
                <a:moveTo>
                  <a:pt x="121332" y="74333"/>
                </a:moveTo>
                <a:lnTo>
                  <a:pt x="76606" y="74333"/>
                </a:lnTo>
                <a:lnTo>
                  <a:pt x="87459" y="76048"/>
                </a:lnTo>
                <a:lnTo>
                  <a:pt x="95586" y="81278"/>
                </a:lnTo>
                <a:lnTo>
                  <a:pt x="100684" y="90144"/>
                </a:lnTo>
                <a:lnTo>
                  <a:pt x="102450" y="102768"/>
                </a:lnTo>
                <a:lnTo>
                  <a:pt x="102450" y="215569"/>
                </a:lnTo>
                <a:lnTo>
                  <a:pt x="127660" y="215569"/>
                </a:lnTo>
                <a:lnTo>
                  <a:pt x="127660" y="100825"/>
                </a:lnTo>
                <a:lnTo>
                  <a:pt x="125337" y="82361"/>
                </a:lnTo>
                <a:lnTo>
                  <a:pt x="121332" y="74333"/>
                </a:lnTo>
                <a:close/>
              </a:path>
              <a:path w="128270" h="215900">
                <a:moveTo>
                  <a:pt x="83705" y="53327"/>
                </a:moveTo>
                <a:lnTo>
                  <a:pt x="63325" y="56362"/>
                </a:lnTo>
                <a:lnTo>
                  <a:pt x="46702" y="64277"/>
                </a:lnTo>
                <a:lnTo>
                  <a:pt x="33715" y="75283"/>
                </a:lnTo>
                <a:lnTo>
                  <a:pt x="24244" y="87591"/>
                </a:lnTo>
                <a:lnTo>
                  <a:pt x="42595" y="87591"/>
                </a:lnTo>
                <a:lnTo>
                  <a:pt x="47507" y="83345"/>
                </a:lnTo>
                <a:lnTo>
                  <a:pt x="61024" y="76702"/>
                </a:lnTo>
                <a:lnTo>
                  <a:pt x="76606" y="74333"/>
                </a:lnTo>
                <a:lnTo>
                  <a:pt x="121332" y="74333"/>
                </a:lnTo>
                <a:lnTo>
                  <a:pt x="117803" y="67260"/>
                </a:lnTo>
                <a:lnTo>
                  <a:pt x="104209" y="57068"/>
                </a:lnTo>
                <a:lnTo>
                  <a:pt x="83705" y="53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62944" y="567296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46"/>
                </a:lnTo>
              </a:path>
            </a:pathLst>
          </a:custGeom>
          <a:ln w="25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49032" y="524960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70" y="0"/>
                </a:lnTo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91049" y="525608"/>
            <a:ext cx="95885" cy="203835"/>
          </a:xfrm>
          <a:custGeom>
            <a:avLst/>
            <a:gdLst/>
            <a:ahLst/>
            <a:cxnLst/>
            <a:rect l="l" t="t" r="r" b="b"/>
            <a:pathLst>
              <a:path w="95884" h="203834">
                <a:moveTo>
                  <a:pt x="50418" y="61734"/>
                </a:moveTo>
                <a:lnTo>
                  <a:pt x="25857" y="61734"/>
                </a:lnTo>
                <a:lnTo>
                  <a:pt x="25857" y="157073"/>
                </a:lnTo>
                <a:lnTo>
                  <a:pt x="28701" y="178205"/>
                </a:lnTo>
                <a:lnTo>
                  <a:pt x="36969" y="192551"/>
                </a:lnTo>
                <a:lnTo>
                  <a:pt x="50267" y="200714"/>
                </a:lnTo>
                <a:lnTo>
                  <a:pt x="68198" y="203301"/>
                </a:lnTo>
                <a:lnTo>
                  <a:pt x="74893" y="203123"/>
                </a:lnTo>
                <a:lnTo>
                  <a:pt x="81770" y="202611"/>
                </a:lnTo>
                <a:lnTo>
                  <a:pt x="88649" y="201796"/>
                </a:lnTo>
                <a:lnTo>
                  <a:pt x="95327" y="200714"/>
                </a:lnTo>
                <a:lnTo>
                  <a:pt x="95351" y="182930"/>
                </a:lnTo>
                <a:lnTo>
                  <a:pt x="72720" y="182930"/>
                </a:lnTo>
                <a:lnTo>
                  <a:pt x="63508" y="181318"/>
                </a:lnTo>
                <a:lnTo>
                  <a:pt x="56478" y="176831"/>
                </a:lnTo>
                <a:lnTo>
                  <a:pt x="51994" y="169254"/>
                </a:lnTo>
                <a:lnTo>
                  <a:pt x="50418" y="158368"/>
                </a:lnTo>
                <a:lnTo>
                  <a:pt x="50418" y="61734"/>
                </a:lnTo>
                <a:close/>
              </a:path>
              <a:path w="95884" h="203834">
                <a:moveTo>
                  <a:pt x="95351" y="180987"/>
                </a:moveTo>
                <a:lnTo>
                  <a:pt x="89522" y="181965"/>
                </a:lnTo>
                <a:lnTo>
                  <a:pt x="80149" y="182930"/>
                </a:lnTo>
                <a:lnTo>
                  <a:pt x="95351" y="182930"/>
                </a:lnTo>
                <a:lnTo>
                  <a:pt x="95351" y="180987"/>
                </a:lnTo>
                <a:close/>
              </a:path>
              <a:path w="95884" h="203834">
                <a:moveTo>
                  <a:pt x="86296" y="41694"/>
                </a:moveTo>
                <a:lnTo>
                  <a:pt x="0" y="41694"/>
                </a:lnTo>
                <a:lnTo>
                  <a:pt x="0" y="61734"/>
                </a:lnTo>
                <a:lnTo>
                  <a:pt x="86296" y="61734"/>
                </a:lnTo>
                <a:lnTo>
                  <a:pt x="86296" y="41694"/>
                </a:lnTo>
                <a:close/>
              </a:path>
              <a:path w="95884" h="203834">
                <a:moveTo>
                  <a:pt x="50418" y="0"/>
                </a:moveTo>
                <a:lnTo>
                  <a:pt x="27470" y="0"/>
                </a:lnTo>
                <a:lnTo>
                  <a:pt x="26174" y="41694"/>
                </a:lnTo>
                <a:lnTo>
                  <a:pt x="50418" y="41694"/>
                </a:lnTo>
                <a:lnTo>
                  <a:pt x="50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92538" y="564399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73685" y="0"/>
                </a:moveTo>
                <a:lnTo>
                  <a:pt x="44855" y="5740"/>
                </a:lnTo>
                <a:lnTo>
                  <a:pt x="21450" y="22418"/>
                </a:lnTo>
                <a:lnTo>
                  <a:pt x="5741" y="49216"/>
                </a:lnTo>
                <a:lnTo>
                  <a:pt x="0" y="85318"/>
                </a:lnTo>
                <a:lnTo>
                  <a:pt x="5275" y="117784"/>
                </a:lnTo>
                <a:lnTo>
                  <a:pt x="20154" y="142886"/>
                </a:lnTo>
                <a:lnTo>
                  <a:pt x="43216" y="159079"/>
                </a:lnTo>
                <a:lnTo>
                  <a:pt x="73037" y="164820"/>
                </a:lnTo>
                <a:lnTo>
                  <a:pt x="95358" y="161767"/>
                </a:lnTo>
                <a:lnTo>
                  <a:pt x="114407" y="152746"/>
                </a:lnTo>
                <a:lnTo>
                  <a:pt x="121582" y="145757"/>
                </a:lnTo>
                <a:lnTo>
                  <a:pt x="75298" y="145757"/>
                </a:lnTo>
                <a:lnTo>
                  <a:pt x="54523" y="141948"/>
                </a:lnTo>
                <a:lnTo>
                  <a:pt x="39020" y="130563"/>
                </a:lnTo>
                <a:lnTo>
                  <a:pt x="29213" y="111666"/>
                </a:lnTo>
                <a:lnTo>
                  <a:pt x="25527" y="85318"/>
                </a:lnTo>
                <a:lnTo>
                  <a:pt x="143167" y="85318"/>
                </a:lnTo>
                <a:lnTo>
                  <a:pt x="142836" y="81762"/>
                </a:lnTo>
                <a:lnTo>
                  <a:pt x="143167" y="78206"/>
                </a:lnTo>
                <a:lnTo>
                  <a:pt x="142836" y="74650"/>
                </a:lnTo>
                <a:lnTo>
                  <a:pt x="141494" y="68186"/>
                </a:lnTo>
                <a:lnTo>
                  <a:pt x="26492" y="68186"/>
                </a:lnTo>
                <a:lnTo>
                  <a:pt x="31094" y="47828"/>
                </a:lnTo>
                <a:lnTo>
                  <a:pt x="41240" y="32351"/>
                </a:lnTo>
                <a:lnTo>
                  <a:pt x="55810" y="22510"/>
                </a:lnTo>
                <a:lnTo>
                  <a:pt x="73685" y="19062"/>
                </a:lnTo>
                <a:lnTo>
                  <a:pt x="120404" y="19062"/>
                </a:lnTo>
                <a:lnTo>
                  <a:pt x="101626" y="5436"/>
                </a:lnTo>
                <a:lnTo>
                  <a:pt x="73685" y="0"/>
                </a:lnTo>
                <a:close/>
              </a:path>
              <a:path w="143509" h="165100">
                <a:moveTo>
                  <a:pt x="118287" y="114414"/>
                </a:moveTo>
                <a:lnTo>
                  <a:pt x="110204" y="129266"/>
                </a:lnTo>
                <a:lnTo>
                  <a:pt x="99941" y="138934"/>
                </a:lnTo>
                <a:lnTo>
                  <a:pt x="88103" y="144178"/>
                </a:lnTo>
                <a:lnTo>
                  <a:pt x="75298" y="145757"/>
                </a:lnTo>
                <a:lnTo>
                  <a:pt x="121582" y="145757"/>
                </a:lnTo>
                <a:lnTo>
                  <a:pt x="129580" y="137967"/>
                </a:lnTo>
                <a:lnTo>
                  <a:pt x="140271" y="117640"/>
                </a:lnTo>
                <a:lnTo>
                  <a:pt x="118287" y="114414"/>
                </a:lnTo>
                <a:close/>
              </a:path>
              <a:path w="143509" h="165100">
                <a:moveTo>
                  <a:pt x="120404" y="19062"/>
                </a:moveTo>
                <a:lnTo>
                  <a:pt x="73685" y="19062"/>
                </a:lnTo>
                <a:lnTo>
                  <a:pt x="90959" y="22419"/>
                </a:lnTo>
                <a:lnTo>
                  <a:pt x="104268" y="32108"/>
                </a:lnTo>
                <a:lnTo>
                  <a:pt x="113274" y="47555"/>
                </a:lnTo>
                <a:lnTo>
                  <a:pt x="117640" y="68186"/>
                </a:lnTo>
                <a:lnTo>
                  <a:pt x="141494" y="68186"/>
                </a:lnTo>
                <a:lnTo>
                  <a:pt x="136534" y="44303"/>
                </a:lnTo>
                <a:lnTo>
                  <a:pt x="122686" y="20718"/>
                </a:lnTo>
                <a:lnTo>
                  <a:pt x="120404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48628" y="564385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71424" y="0"/>
                </a:moveTo>
                <a:lnTo>
                  <a:pt x="43767" y="5778"/>
                </a:lnTo>
                <a:lnTo>
                  <a:pt x="21048" y="22223"/>
                </a:lnTo>
                <a:lnTo>
                  <a:pt x="5661" y="48000"/>
                </a:lnTo>
                <a:lnTo>
                  <a:pt x="0" y="81775"/>
                </a:lnTo>
                <a:lnTo>
                  <a:pt x="5387" y="116023"/>
                </a:lnTo>
                <a:lnTo>
                  <a:pt x="20247" y="142084"/>
                </a:lnTo>
                <a:lnTo>
                  <a:pt x="20373" y="142251"/>
                </a:lnTo>
                <a:lnTo>
                  <a:pt x="42972" y="158950"/>
                </a:lnTo>
                <a:lnTo>
                  <a:pt x="71424" y="164833"/>
                </a:lnTo>
                <a:lnTo>
                  <a:pt x="99323" y="158945"/>
                </a:lnTo>
                <a:lnTo>
                  <a:pt x="116975" y="146088"/>
                </a:lnTo>
                <a:lnTo>
                  <a:pt x="71094" y="146088"/>
                </a:lnTo>
                <a:lnTo>
                  <a:pt x="52811" y="141725"/>
                </a:lnTo>
                <a:lnTo>
                  <a:pt x="38741" y="129120"/>
                </a:lnTo>
                <a:lnTo>
                  <a:pt x="29700" y="109001"/>
                </a:lnTo>
                <a:lnTo>
                  <a:pt x="26504" y="82092"/>
                </a:lnTo>
                <a:lnTo>
                  <a:pt x="29926" y="55031"/>
                </a:lnTo>
                <a:lnTo>
                  <a:pt x="39346" y="35515"/>
                </a:lnTo>
                <a:lnTo>
                  <a:pt x="53492" y="23696"/>
                </a:lnTo>
                <a:lnTo>
                  <a:pt x="71094" y="19723"/>
                </a:lnTo>
                <a:lnTo>
                  <a:pt x="119870" y="19723"/>
                </a:lnTo>
                <a:lnTo>
                  <a:pt x="101095" y="5920"/>
                </a:lnTo>
                <a:lnTo>
                  <a:pt x="71424" y="0"/>
                </a:lnTo>
                <a:close/>
              </a:path>
              <a:path w="143509" h="165100">
                <a:moveTo>
                  <a:pt x="119870" y="19723"/>
                </a:moveTo>
                <a:lnTo>
                  <a:pt x="71094" y="19723"/>
                </a:lnTo>
                <a:lnTo>
                  <a:pt x="89447" y="23601"/>
                </a:lnTo>
                <a:lnTo>
                  <a:pt x="103982" y="35237"/>
                </a:lnTo>
                <a:lnTo>
                  <a:pt x="113548" y="54629"/>
                </a:lnTo>
                <a:lnTo>
                  <a:pt x="116992" y="81775"/>
                </a:lnTo>
                <a:lnTo>
                  <a:pt x="113503" y="109960"/>
                </a:lnTo>
                <a:lnTo>
                  <a:pt x="103863" y="130052"/>
                </a:lnTo>
                <a:lnTo>
                  <a:pt x="89313" y="142084"/>
                </a:lnTo>
                <a:lnTo>
                  <a:pt x="71094" y="146088"/>
                </a:lnTo>
                <a:lnTo>
                  <a:pt x="116975" y="146088"/>
                </a:lnTo>
                <a:lnTo>
                  <a:pt x="122243" y="142251"/>
                </a:lnTo>
                <a:lnTo>
                  <a:pt x="137779" y="116157"/>
                </a:lnTo>
                <a:lnTo>
                  <a:pt x="143497" y="82092"/>
                </a:lnTo>
                <a:lnTo>
                  <a:pt x="138372" y="48547"/>
                </a:lnTo>
                <a:lnTo>
                  <a:pt x="123824" y="22629"/>
                </a:lnTo>
                <a:lnTo>
                  <a:pt x="119870" y="19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06022" y="564393"/>
            <a:ext cx="139065" cy="164465"/>
          </a:xfrm>
          <a:custGeom>
            <a:avLst/>
            <a:gdLst/>
            <a:ahLst/>
            <a:cxnLst/>
            <a:rect l="l" t="t" r="r" b="b"/>
            <a:pathLst>
              <a:path w="139065" h="164465">
                <a:moveTo>
                  <a:pt x="123888" y="19710"/>
                </a:moveTo>
                <a:lnTo>
                  <a:pt x="71742" y="19710"/>
                </a:lnTo>
                <a:lnTo>
                  <a:pt x="88901" y="21447"/>
                </a:lnTo>
                <a:lnTo>
                  <a:pt x="100633" y="26579"/>
                </a:lnTo>
                <a:lnTo>
                  <a:pt x="107695" y="34985"/>
                </a:lnTo>
                <a:lnTo>
                  <a:pt x="110845" y="46545"/>
                </a:lnTo>
                <a:lnTo>
                  <a:pt x="111493" y="50418"/>
                </a:lnTo>
                <a:lnTo>
                  <a:pt x="111493" y="61404"/>
                </a:lnTo>
                <a:lnTo>
                  <a:pt x="93519" y="61895"/>
                </a:lnTo>
                <a:lnTo>
                  <a:pt x="84636" y="62409"/>
                </a:lnTo>
                <a:lnTo>
                  <a:pt x="45123" y="69552"/>
                </a:lnTo>
                <a:lnTo>
                  <a:pt x="5628" y="97475"/>
                </a:lnTo>
                <a:lnTo>
                  <a:pt x="0" y="120218"/>
                </a:lnTo>
                <a:lnTo>
                  <a:pt x="3973" y="139368"/>
                </a:lnTo>
                <a:lnTo>
                  <a:pt x="14824" y="153117"/>
                </a:lnTo>
                <a:lnTo>
                  <a:pt x="30946" y="161409"/>
                </a:lnTo>
                <a:lnTo>
                  <a:pt x="50736" y="164185"/>
                </a:lnTo>
                <a:lnTo>
                  <a:pt x="71050" y="162146"/>
                </a:lnTo>
                <a:lnTo>
                  <a:pt x="87699" y="156351"/>
                </a:lnTo>
                <a:lnTo>
                  <a:pt x="101139" y="147281"/>
                </a:lnTo>
                <a:lnTo>
                  <a:pt x="102511" y="145757"/>
                </a:lnTo>
                <a:lnTo>
                  <a:pt x="58178" y="145757"/>
                </a:lnTo>
                <a:lnTo>
                  <a:pt x="44169" y="143956"/>
                </a:lnTo>
                <a:lnTo>
                  <a:pt x="34164" y="138610"/>
                </a:lnTo>
                <a:lnTo>
                  <a:pt x="28162" y="129813"/>
                </a:lnTo>
                <a:lnTo>
                  <a:pt x="26161" y="117652"/>
                </a:lnTo>
                <a:lnTo>
                  <a:pt x="29480" y="103823"/>
                </a:lnTo>
                <a:lnTo>
                  <a:pt x="78524" y="79184"/>
                </a:lnTo>
                <a:lnTo>
                  <a:pt x="135089" y="77889"/>
                </a:lnTo>
                <a:lnTo>
                  <a:pt x="135089" y="58826"/>
                </a:lnTo>
                <a:lnTo>
                  <a:pt x="131656" y="32725"/>
                </a:lnTo>
                <a:lnTo>
                  <a:pt x="123888" y="19710"/>
                </a:lnTo>
                <a:close/>
              </a:path>
              <a:path w="139065" h="164465">
                <a:moveTo>
                  <a:pt x="135195" y="135420"/>
                </a:moveTo>
                <a:lnTo>
                  <a:pt x="111823" y="135420"/>
                </a:lnTo>
                <a:lnTo>
                  <a:pt x="111865" y="142247"/>
                </a:lnTo>
                <a:lnTo>
                  <a:pt x="112425" y="149804"/>
                </a:lnTo>
                <a:lnTo>
                  <a:pt x="113411" y="156878"/>
                </a:lnTo>
                <a:lnTo>
                  <a:pt x="114731" y="162255"/>
                </a:lnTo>
                <a:lnTo>
                  <a:pt x="138645" y="162255"/>
                </a:lnTo>
                <a:lnTo>
                  <a:pt x="137002" y="154583"/>
                </a:lnTo>
                <a:lnTo>
                  <a:pt x="135901" y="146735"/>
                </a:lnTo>
                <a:lnTo>
                  <a:pt x="135320" y="139368"/>
                </a:lnTo>
                <a:lnTo>
                  <a:pt x="135195" y="135420"/>
                </a:lnTo>
                <a:close/>
              </a:path>
              <a:path w="139065" h="164465">
                <a:moveTo>
                  <a:pt x="135089" y="77889"/>
                </a:moveTo>
                <a:lnTo>
                  <a:pt x="111493" y="77889"/>
                </a:lnTo>
                <a:lnTo>
                  <a:pt x="111493" y="110858"/>
                </a:lnTo>
                <a:lnTo>
                  <a:pt x="104566" y="123265"/>
                </a:lnTo>
                <a:lnTo>
                  <a:pt x="93675" y="134489"/>
                </a:lnTo>
                <a:lnTo>
                  <a:pt x="78364" y="142622"/>
                </a:lnTo>
                <a:lnTo>
                  <a:pt x="58178" y="145757"/>
                </a:lnTo>
                <a:lnTo>
                  <a:pt x="102511" y="145757"/>
                </a:lnTo>
                <a:lnTo>
                  <a:pt x="111823" y="135420"/>
                </a:lnTo>
                <a:lnTo>
                  <a:pt x="135195" y="135420"/>
                </a:lnTo>
                <a:lnTo>
                  <a:pt x="135089" y="77889"/>
                </a:lnTo>
                <a:close/>
              </a:path>
              <a:path w="139065" h="164465">
                <a:moveTo>
                  <a:pt x="72389" y="0"/>
                </a:moveTo>
                <a:lnTo>
                  <a:pt x="46550" y="2879"/>
                </a:lnTo>
                <a:lnTo>
                  <a:pt x="26130" y="11395"/>
                </a:lnTo>
                <a:lnTo>
                  <a:pt x="11710" y="25363"/>
                </a:lnTo>
                <a:lnTo>
                  <a:pt x="3873" y="44602"/>
                </a:lnTo>
                <a:lnTo>
                  <a:pt x="27152" y="47193"/>
                </a:lnTo>
                <a:lnTo>
                  <a:pt x="32658" y="34305"/>
                </a:lnTo>
                <a:lnTo>
                  <a:pt x="41684" y="25812"/>
                </a:lnTo>
                <a:lnTo>
                  <a:pt x="54591" y="21139"/>
                </a:lnTo>
                <a:lnTo>
                  <a:pt x="71742" y="19710"/>
                </a:lnTo>
                <a:lnTo>
                  <a:pt x="123888" y="19710"/>
                </a:lnTo>
                <a:lnTo>
                  <a:pt x="120708" y="14382"/>
                </a:lnTo>
                <a:lnTo>
                  <a:pt x="101276" y="3555"/>
                </a:lnTo>
                <a:lnTo>
                  <a:pt x="723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64700" y="511070"/>
            <a:ext cx="130810" cy="215900"/>
          </a:xfrm>
          <a:custGeom>
            <a:avLst/>
            <a:gdLst/>
            <a:ahLst/>
            <a:cxnLst/>
            <a:rect l="l" t="t" r="r" b="b"/>
            <a:pathLst>
              <a:path w="130809" h="215900">
                <a:moveTo>
                  <a:pt x="24892" y="0"/>
                </a:moveTo>
                <a:lnTo>
                  <a:pt x="0" y="0"/>
                </a:lnTo>
                <a:lnTo>
                  <a:pt x="0" y="215569"/>
                </a:lnTo>
                <a:lnTo>
                  <a:pt x="24892" y="215569"/>
                </a:lnTo>
                <a:lnTo>
                  <a:pt x="24892" y="166446"/>
                </a:lnTo>
                <a:lnTo>
                  <a:pt x="49300" y="140258"/>
                </a:lnTo>
                <a:lnTo>
                  <a:pt x="24561" y="140258"/>
                </a:lnTo>
                <a:lnTo>
                  <a:pt x="24802" y="128955"/>
                </a:lnTo>
                <a:lnTo>
                  <a:pt x="24892" y="0"/>
                </a:lnTo>
                <a:close/>
              </a:path>
              <a:path w="130809" h="215900">
                <a:moveTo>
                  <a:pt x="87080" y="128308"/>
                </a:moveTo>
                <a:lnTo>
                  <a:pt x="60439" y="128308"/>
                </a:lnTo>
                <a:lnTo>
                  <a:pt x="103428" y="215569"/>
                </a:lnTo>
                <a:lnTo>
                  <a:pt x="130581" y="215569"/>
                </a:lnTo>
                <a:lnTo>
                  <a:pt x="87080" y="128308"/>
                </a:lnTo>
                <a:close/>
              </a:path>
              <a:path w="130809" h="215900">
                <a:moveTo>
                  <a:pt x="125730" y="56222"/>
                </a:moveTo>
                <a:lnTo>
                  <a:pt x="99542" y="56222"/>
                </a:lnTo>
                <a:lnTo>
                  <a:pt x="33616" y="128955"/>
                </a:lnTo>
                <a:lnTo>
                  <a:pt x="24561" y="140258"/>
                </a:lnTo>
                <a:lnTo>
                  <a:pt x="49300" y="140258"/>
                </a:lnTo>
                <a:lnTo>
                  <a:pt x="60439" y="128308"/>
                </a:lnTo>
                <a:lnTo>
                  <a:pt x="87080" y="128308"/>
                </a:lnTo>
                <a:lnTo>
                  <a:pt x="77571" y="109232"/>
                </a:lnTo>
                <a:lnTo>
                  <a:pt x="125730" y="56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93658" y="564401"/>
            <a:ext cx="137160" cy="165100"/>
          </a:xfrm>
          <a:custGeom>
            <a:avLst/>
            <a:gdLst/>
            <a:ahLst/>
            <a:cxnLst/>
            <a:rect l="l" t="t" r="r" b="b"/>
            <a:pathLst>
              <a:path w="137159" h="165100">
                <a:moveTo>
                  <a:pt x="22631" y="114731"/>
                </a:moveTo>
                <a:lnTo>
                  <a:pt x="0" y="119252"/>
                </a:lnTo>
                <a:lnTo>
                  <a:pt x="8999" y="138642"/>
                </a:lnTo>
                <a:lnTo>
                  <a:pt x="24274" y="152942"/>
                </a:lnTo>
                <a:lnTo>
                  <a:pt x="45671" y="161790"/>
                </a:lnTo>
                <a:lnTo>
                  <a:pt x="73037" y="164820"/>
                </a:lnTo>
                <a:lnTo>
                  <a:pt x="99399" y="161281"/>
                </a:lnTo>
                <a:lnTo>
                  <a:pt x="119580" y="151288"/>
                </a:lnTo>
                <a:lnTo>
                  <a:pt x="123919" y="146075"/>
                </a:lnTo>
                <a:lnTo>
                  <a:pt x="73037" y="146075"/>
                </a:lnTo>
                <a:lnTo>
                  <a:pt x="54299" y="143814"/>
                </a:lnTo>
                <a:lnTo>
                  <a:pt x="39471" y="137433"/>
                </a:lnTo>
                <a:lnTo>
                  <a:pt x="28825" y="127537"/>
                </a:lnTo>
                <a:lnTo>
                  <a:pt x="22631" y="114731"/>
                </a:lnTo>
                <a:close/>
              </a:path>
              <a:path w="137159" h="165100">
                <a:moveTo>
                  <a:pt x="67868" y="0"/>
                </a:moveTo>
                <a:lnTo>
                  <a:pt x="43631" y="3185"/>
                </a:lnTo>
                <a:lnTo>
                  <a:pt x="24966" y="12155"/>
                </a:lnTo>
                <a:lnTo>
                  <a:pt x="12967" y="26033"/>
                </a:lnTo>
                <a:lnTo>
                  <a:pt x="8724" y="43941"/>
                </a:lnTo>
                <a:lnTo>
                  <a:pt x="13527" y="63477"/>
                </a:lnTo>
                <a:lnTo>
                  <a:pt x="26539" y="76344"/>
                </a:lnTo>
                <a:lnTo>
                  <a:pt x="45672" y="84484"/>
                </a:lnTo>
                <a:lnTo>
                  <a:pt x="85809" y="93733"/>
                </a:lnTo>
                <a:lnTo>
                  <a:pt x="100149" y="98688"/>
                </a:lnTo>
                <a:lnTo>
                  <a:pt x="110064" y="106248"/>
                </a:lnTo>
                <a:lnTo>
                  <a:pt x="113766" y="117957"/>
                </a:lnTo>
                <a:lnTo>
                  <a:pt x="110949" y="129444"/>
                </a:lnTo>
                <a:lnTo>
                  <a:pt x="102860" y="138322"/>
                </a:lnTo>
                <a:lnTo>
                  <a:pt x="90042" y="144046"/>
                </a:lnTo>
                <a:lnTo>
                  <a:pt x="73037" y="146075"/>
                </a:lnTo>
                <a:lnTo>
                  <a:pt x="123919" y="146075"/>
                </a:lnTo>
                <a:lnTo>
                  <a:pt x="132487" y="135781"/>
                </a:lnTo>
                <a:lnTo>
                  <a:pt x="137033" y="115696"/>
                </a:lnTo>
                <a:lnTo>
                  <a:pt x="132181" y="95869"/>
                </a:lnTo>
                <a:lnTo>
                  <a:pt x="119057" y="82646"/>
                </a:lnTo>
                <a:lnTo>
                  <a:pt x="99812" y="74150"/>
                </a:lnTo>
                <a:lnTo>
                  <a:pt x="76593" y="68503"/>
                </a:lnTo>
                <a:lnTo>
                  <a:pt x="58857" y="64553"/>
                </a:lnTo>
                <a:lnTo>
                  <a:pt x="44726" y="59902"/>
                </a:lnTo>
                <a:lnTo>
                  <a:pt x="35381" y="53009"/>
                </a:lnTo>
                <a:lnTo>
                  <a:pt x="32004" y="42329"/>
                </a:lnTo>
                <a:lnTo>
                  <a:pt x="34609" y="32559"/>
                </a:lnTo>
                <a:lnTo>
                  <a:pt x="41940" y="25242"/>
                </a:lnTo>
                <a:lnTo>
                  <a:pt x="53269" y="20653"/>
                </a:lnTo>
                <a:lnTo>
                  <a:pt x="67868" y="19062"/>
                </a:lnTo>
                <a:lnTo>
                  <a:pt x="119032" y="19062"/>
                </a:lnTo>
                <a:lnTo>
                  <a:pt x="110610" y="11022"/>
                </a:lnTo>
                <a:lnTo>
                  <a:pt x="91967" y="2861"/>
                </a:lnTo>
                <a:lnTo>
                  <a:pt x="67868" y="0"/>
                </a:lnTo>
                <a:close/>
              </a:path>
              <a:path w="137159" h="165100">
                <a:moveTo>
                  <a:pt x="119032" y="19062"/>
                </a:moveTo>
                <a:lnTo>
                  <a:pt x="67868" y="19062"/>
                </a:lnTo>
                <a:lnTo>
                  <a:pt x="82760" y="20839"/>
                </a:lnTo>
                <a:lnTo>
                  <a:pt x="94887" y="26033"/>
                </a:lnTo>
                <a:lnTo>
                  <a:pt x="104048" y="34327"/>
                </a:lnTo>
                <a:lnTo>
                  <a:pt x="110210" y="45554"/>
                </a:lnTo>
                <a:lnTo>
                  <a:pt x="132511" y="40703"/>
                </a:lnTo>
                <a:lnTo>
                  <a:pt x="124043" y="23847"/>
                </a:lnTo>
                <a:lnTo>
                  <a:pt x="119032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9" y="1628800"/>
            <a:ext cx="9061685" cy="417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6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20" dirty="0"/>
              <a:t>Marketing is Changing</a:t>
            </a:r>
            <a:endParaRPr spc="-30" dirty="0"/>
          </a:p>
        </p:txBody>
      </p:sp>
      <p:sp>
        <p:nvSpPr>
          <p:cNvPr id="22" name="object 22"/>
          <p:cNvSpPr/>
          <p:nvPr/>
        </p:nvSpPr>
        <p:spPr>
          <a:xfrm>
            <a:off x="9065392" y="3872364"/>
            <a:ext cx="72244" cy="97864"/>
          </a:xfrm>
          <a:custGeom>
            <a:avLst/>
            <a:gdLst/>
            <a:ahLst/>
            <a:cxnLst/>
            <a:rect l="l" t="t" r="r" b="b"/>
            <a:pathLst>
              <a:path w="78740" h="109220">
                <a:moveTo>
                  <a:pt x="78607" y="109172"/>
                </a:moveTo>
                <a:lnTo>
                  <a:pt x="54388" y="79567"/>
                </a:lnTo>
                <a:lnTo>
                  <a:pt x="26161" y="40710"/>
                </a:lnTo>
                <a:lnTo>
                  <a:pt x="0" y="0"/>
                </a:lnTo>
              </a:path>
            </a:pathLst>
          </a:custGeom>
          <a:ln w="9525">
            <a:solidFill>
              <a:srgbClr val="F7C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 flipV="1">
            <a:off x="540000" y="1192250"/>
            <a:ext cx="5133979" cy="45719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5595518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73817" y="567293"/>
            <a:ext cx="208915" cy="159385"/>
          </a:xfrm>
          <a:custGeom>
            <a:avLst/>
            <a:gdLst/>
            <a:ahLst/>
            <a:cxnLst/>
            <a:rect l="l" t="t" r="r" b="b"/>
            <a:pathLst>
              <a:path w="208915" h="159384">
                <a:moveTo>
                  <a:pt x="25527" y="0"/>
                </a:moveTo>
                <a:lnTo>
                  <a:pt x="0" y="0"/>
                </a:lnTo>
                <a:lnTo>
                  <a:pt x="48158" y="159346"/>
                </a:lnTo>
                <a:lnTo>
                  <a:pt x="69494" y="159346"/>
                </a:lnTo>
                <a:lnTo>
                  <a:pt x="79744" y="123469"/>
                </a:lnTo>
                <a:lnTo>
                  <a:pt x="60769" y="123469"/>
                </a:lnTo>
                <a:lnTo>
                  <a:pt x="57213" y="108927"/>
                </a:lnTo>
                <a:lnTo>
                  <a:pt x="25527" y="0"/>
                </a:lnTo>
                <a:close/>
              </a:path>
              <a:path w="208915" h="159384">
                <a:moveTo>
                  <a:pt x="126656" y="36855"/>
                </a:moveTo>
                <a:lnTo>
                  <a:pt x="103759" y="36855"/>
                </a:lnTo>
                <a:lnTo>
                  <a:pt x="107632" y="51396"/>
                </a:lnTo>
                <a:lnTo>
                  <a:pt x="139954" y="159346"/>
                </a:lnTo>
                <a:lnTo>
                  <a:pt x="161277" y="159346"/>
                </a:lnTo>
                <a:lnTo>
                  <a:pt x="171781" y="124117"/>
                </a:lnTo>
                <a:lnTo>
                  <a:pt x="151904" y="124117"/>
                </a:lnTo>
                <a:lnTo>
                  <a:pt x="148348" y="109893"/>
                </a:lnTo>
                <a:lnTo>
                  <a:pt x="126656" y="36855"/>
                </a:lnTo>
                <a:close/>
              </a:path>
              <a:path w="208915" h="159384">
                <a:moveTo>
                  <a:pt x="208788" y="0"/>
                </a:moveTo>
                <a:lnTo>
                  <a:pt x="187134" y="0"/>
                </a:lnTo>
                <a:lnTo>
                  <a:pt x="156108" y="110540"/>
                </a:lnTo>
                <a:lnTo>
                  <a:pt x="151904" y="124117"/>
                </a:lnTo>
                <a:lnTo>
                  <a:pt x="171781" y="124117"/>
                </a:lnTo>
                <a:lnTo>
                  <a:pt x="208788" y="0"/>
                </a:lnTo>
                <a:close/>
              </a:path>
              <a:path w="208915" h="159384">
                <a:moveTo>
                  <a:pt x="115709" y="0"/>
                </a:moveTo>
                <a:lnTo>
                  <a:pt x="95021" y="0"/>
                </a:lnTo>
                <a:lnTo>
                  <a:pt x="64643" y="108927"/>
                </a:lnTo>
                <a:lnTo>
                  <a:pt x="60769" y="123469"/>
                </a:lnTo>
                <a:lnTo>
                  <a:pt x="79744" y="123469"/>
                </a:lnTo>
                <a:lnTo>
                  <a:pt x="100520" y="50749"/>
                </a:lnTo>
                <a:lnTo>
                  <a:pt x="103759" y="36855"/>
                </a:lnTo>
                <a:lnTo>
                  <a:pt x="126656" y="36855"/>
                </a:lnTo>
                <a:lnTo>
                  <a:pt x="115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98431" y="511070"/>
            <a:ext cx="128270" cy="215900"/>
          </a:xfrm>
          <a:custGeom>
            <a:avLst/>
            <a:gdLst/>
            <a:ahLst/>
            <a:cxnLst/>
            <a:rect l="l" t="t" r="r" b="b"/>
            <a:pathLst>
              <a:path w="128270" h="215900">
                <a:moveTo>
                  <a:pt x="24244" y="0"/>
                </a:moveTo>
                <a:lnTo>
                  <a:pt x="0" y="0"/>
                </a:lnTo>
                <a:lnTo>
                  <a:pt x="0" y="215569"/>
                </a:lnTo>
                <a:lnTo>
                  <a:pt x="25209" y="215569"/>
                </a:lnTo>
                <a:lnTo>
                  <a:pt x="25209" y="106654"/>
                </a:lnTo>
                <a:lnTo>
                  <a:pt x="35690" y="93562"/>
                </a:lnTo>
                <a:lnTo>
                  <a:pt x="42595" y="87591"/>
                </a:lnTo>
                <a:lnTo>
                  <a:pt x="24244" y="87591"/>
                </a:lnTo>
                <a:lnTo>
                  <a:pt x="24244" y="0"/>
                </a:lnTo>
                <a:close/>
              </a:path>
              <a:path w="128270" h="215900">
                <a:moveTo>
                  <a:pt x="121332" y="74333"/>
                </a:moveTo>
                <a:lnTo>
                  <a:pt x="76606" y="74333"/>
                </a:lnTo>
                <a:lnTo>
                  <a:pt x="87459" y="76048"/>
                </a:lnTo>
                <a:lnTo>
                  <a:pt x="95586" y="81278"/>
                </a:lnTo>
                <a:lnTo>
                  <a:pt x="100684" y="90144"/>
                </a:lnTo>
                <a:lnTo>
                  <a:pt x="102450" y="102768"/>
                </a:lnTo>
                <a:lnTo>
                  <a:pt x="102450" y="215569"/>
                </a:lnTo>
                <a:lnTo>
                  <a:pt x="127660" y="215569"/>
                </a:lnTo>
                <a:lnTo>
                  <a:pt x="127660" y="100825"/>
                </a:lnTo>
                <a:lnTo>
                  <a:pt x="125337" y="82361"/>
                </a:lnTo>
                <a:lnTo>
                  <a:pt x="121332" y="74333"/>
                </a:lnTo>
                <a:close/>
              </a:path>
              <a:path w="128270" h="215900">
                <a:moveTo>
                  <a:pt x="83705" y="53327"/>
                </a:moveTo>
                <a:lnTo>
                  <a:pt x="63325" y="56362"/>
                </a:lnTo>
                <a:lnTo>
                  <a:pt x="46702" y="64277"/>
                </a:lnTo>
                <a:lnTo>
                  <a:pt x="33715" y="75283"/>
                </a:lnTo>
                <a:lnTo>
                  <a:pt x="24244" y="87591"/>
                </a:lnTo>
                <a:lnTo>
                  <a:pt x="42595" y="87591"/>
                </a:lnTo>
                <a:lnTo>
                  <a:pt x="47507" y="83345"/>
                </a:lnTo>
                <a:lnTo>
                  <a:pt x="61024" y="76702"/>
                </a:lnTo>
                <a:lnTo>
                  <a:pt x="76606" y="74333"/>
                </a:lnTo>
                <a:lnTo>
                  <a:pt x="121332" y="74333"/>
                </a:lnTo>
                <a:lnTo>
                  <a:pt x="117803" y="67260"/>
                </a:lnTo>
                <a:lnTo>
                  <a:pt x="104209" y="57068"/>
                </a:lnTo>
                <a:lnTo>
                  <a:pt x="83705" y="53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62944" y="567296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46"/>
                </a:lnTo>
              </a:path>
            </a:pathLst>
          </a:custGeom>
          <a:ln w="25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49032" y="524960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70" y="0"/>
                </a:lnTo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91049" y="525608"/>
            <a:ext cx="95885" cy="203835"/>
          </a:xfrm>
          <a:custGeom>
            <a:avLst/>
            <a:gdLst/>
            <a:ahLst/>
            <a:cxnLst/>
            <a:rect l="l" t="t" r="r" b="b"/>
            <a:pathLst>
              <a:path w="95884" h="203834">
                <a:moveTo>
                  <a:pt x="50418" y="61734"/>
                </a:moveTo>
                <a:lnTo>
                  <a:pt x="25857" y="61734"/>
                </a:lnTo>
                <a:lnTo>
                  <a:pt x="25857" y="157073"/>
                </a:lnTo>
                <a:lnTo>
                  <a:pt x="28701" y="178205"/>
                </a:lnTo>
                <a:lnTo>
                  <a:pt x="36969" y="192551"/>
                </a:lnTo>
                <a:lnTo>
                  <a:pt x="50267" y="200714"/>
                </a:lnTo>
                <a:lnTo>
                  <a:pt x="68198" y="203301"/>
                </a:lnTo>
                <a:lnTo>
                  <a:pt x="74893" y="203123"/>
                </a:lnTo>
                <a:lnTo>
                  <a:pt x="81770" y="202611"/>
                </a:lnTo>
                <a:lnTo>
                  <a:pt x="88649" y="201796"/>
                </a:lnTo>
                <a:lnTo>
                  <a:pt x="95327" y="200714"/>
                </a:lnTo>
                <a:lnTo>
                  <a:pt x="95351" y="182930"/>
                </a:lnTo>
                <a:lnTo>
                  <a:pt x="72720" y="182930"/>
                </a:lnTo>
                <a:lnTo>
                  <a:pt x="63508" y="181318"/>
                </a:lnTo>
                <a:lnTo>
                  <a:pt x="56478" y="176831"/>
                </a:lnTo>
                <a:lnTo>
                  <a:pt x="51994" y="169254"/>
                </a:lnTo>
                <a:lnTo>
                  <a:pt x="50418" y="158368"/>
                </a:lnTo>
                <a:lnTo>
                  <a:pt x="50418" y="61734"/>
                </a:lnTo>
                <a:close/>
              </a:path>
              <a:path w="95884" h="203834">
                <a:moveTo>
                  <a:pt x="95351" y="180987"/>
                </a:moveTo>
                <a:lnTo>
                  <a:pt x="89522" y="181965"/>
                </a:lnTo>
                <a:lnTo>
                  <a:pt x="80149" y="182930"/>
                </a:lnTo>
                <a:lnTo>
                  <a:pt x="95351" y="182930"/>
                </a:lnTo>
                <a:lnTo>
                  <a:pt x="95351" y="180987"/>
                </a:lnTo>
                <a:close/>
              </a:path>
              <a:path w="95884" h="203834">
                <a:moveTo>
                  <a:pt x="86296" y="41694"/>
                </a:moveTo>
                <a:lnTo>
                  <a:pt x="0" y="41694"/>
                </a:lnTo>
                <a:lnTo>
                  <a:pt x="0" y="61734"/>
                </a:lnTo>
                <a:lnTo>
                  <a:pt x="86296" y="61734"/>
                </a:lnTo>
                <a:lnTo>
                  <a:pt x="86296" y="41694"/>
                </a:lnTo>
                <a:close/>
              </a:path>
              <a:path w="95884" h="203834">
                <a:moveTo>
                  <a:pt x="50418" y="0"/>
                </a:moveTo>
                <a:lnTo>
                  <a:pt x="27470" y="0"/>
                </a:lnTo>
                <a:lnTo>
                  <a:pt x="26174" y="41694"/>
                </a:lnTo>
                <a:lnTo>
                  <a:pt x="50418" y="41694"/>
                </a:lnTo>
                <a:lnTo>
                  <a:pt x="50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92538" y="564399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73685" y="0"/>
                </a:moveTo>
                <a:lnTo>
                  <a:pt x="44855" y="5740"/>
                </a:lnTo>
                <a:lnTo>
                  <a:pt x="21450" y="22418"/>
                </a:lnTo>
                <a:lnTo>
                  <a:pt x="5741" y="49216"/>
                </a:lnTo>
                <a:lnTo>
                  <a:pt x="0" y="85318"/>
                </a:lnTo>
                <a:lnTo>
                  <a:pt x="5275" y="117784"/>
                </a:lnTo>
                <a:lnTo>
                  <a:pt x="20154" y="142886"/>
                </a:lnTo>
                <a:lnTo>
                  <a:pt x="43216" y="159079"/>
                </a:lnTo>
                <a:lnTo>
                  <a:pt x="73037" y="164820"/>
                </a:lnTo>
                <a:lnTo>
                  <a:pt x="95358" y="161767"/>
                </a:lnTo>
                <a:lnTo>
                  <a:pt x="114407" y="152746"/>
                </a:lnTo>
                <a:lnTo>
                  <a:pt x="121582" y="145757"/>
                </a:lnTo>
                <a:lnTo>
                  <a:pt x="75298" y="145757"/>
                </a:lnTo>
                <a:lnTo>
                  <a:pt x="54523" y="141948"/>
                </a:lnTo>
                <a:lnTo>
                  <a:pt x="39020" y="130563"/>
                </a:lnTo>
                <a:lnTo>
                  <a:pt x="29213" y="111666"/>
                </a:lnTo>
                <a:lnTo>
                  <a:pt x="25527" y="85318"/>
                </a:lnTo>
                <a:lnTo>
                  <a:pt x="143167" y="85318"/>
                </a:lnTo>
                <a:lnTo>
                  <a:pt x="142836" y="81762"/>
                </a:lnTo>
                <a:lnTo>
                  <a:pt x="143167" y="78206"/>
                </a:lnTo>
                <a:lnTo>
                  <a:pt x="142836" y="74650"/>
                </a:lnTo>
                <a:lnTo>
                  <a:pt x="141494" y="68186"/>
                </a:lnTo>
                <a:lnTo>
                  <a:pt x="26492" y="68186"/>
                </a:lnTo>
                <a:lnTo>
                  <a:pt x="31094" y="47828"/>
                </a:lnTo>
                <a:lnTo>
                  <a:pt x="41240" y="32351"/>
                </a:lnTo>
                <a:lnTo>
                  <a:pt x="55810" y="22510"/>
                </a:lnTo>
                <a:lnTo>
                  <a:pt x="73685" y="19062"/>
                </a:lnTo>
                <a:lnTo>
                  <a:pt x="120404" y="19062"/>
                </a:lnTo>
                <a:lnTo>
                  <a:pt x="101626" y="5436"/>
                </a:lnTo>
                <a:lnTo>
                  <a:pt x="73685" y="0"/>
                </a:lnTo>
                <a:close/>
              </a:path>
              <a:path w="143509" h="165100">
                <a:moveTo>
                  <a:pt x="118287" y="114414"/>
                </a:moveTo>
                <a:lnTo>
                  <a:pt x="110204" y="129266"/>
                </a:lnTo>
                <a:lnTo>
                  <a:pt x="99941" y="138934"/>
                </a:lnTo>
                <a:lnTo>
                  <a:pt x="88103" y="144178"/>
                </a:lnTo>
                <a:lnTo>
                  <a:pt x="75298" y="145757"/>
                </a:lnTo>
                <a:lnTo>
                  <a:pt x="121582" y="145757"/>
                </a:lnTo>
                <a:lnTo>
                  <a:pt x="129580" y="137967"/>
                </a:lnTo>
                <a:lnTo>
                  <a:pt x="140271" y="117640"/>
                </a:lnTo>
                <a:lnTo>
                  <a:pt x="118287" y="114414"/>
                </a:lnTo>
                <a:close/>
              </a:path>
              <a:path w="143509" h="165100">
                <a:moveTo>
                  <a:pt x="120404" y="19062"/>
                </a:moveTo>
                <a:lnTo>
                  <a:pt x="73685" y="19062"/>
                </a:lnTo>
                <a:lnTo>
                  <a:pt x="90959" y="22419"/>
                </a:lnTo>
                <a:lnTo>
                  <a:pt x="104268" y="32108"/>
                </a:lnTo>
                <a:lnTo>
                  <a:pt x="113274" y="47555"/>
                </a:lnTo>
                <a:lnTo>
                  <a:pt x="117640" y="68186"/>
                </a:lnTo>
                <a:lnTo>
                  <a:pt x="141494" y="68186"/>
                </a:lnTo>
                <a:lnTo>
                  <a:pt x="136534" y="44303"/>
                </a:lnTo>
                <a:lnTo>
                  <a:pt x="122686" y="20718"/>
                </a:lnTo>
                <a:lnTo>
                  <a:pt x="120404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48628" y="564385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71424" y="0"/>
                </a:moveTo>
                <a:lnTo>
                  <a:pt x="43767" y="5778"/>
                </a:lnTo>
                <a:lnTo>
                  <a:pt x="21048" y="22223"/>
                </a:lnTo>
                <a:lnTo>
                  <a:pt x="5661" y="48000"/>
                </a:lnTo>
                <a:lnTo>
                  <a:pt x="0" y="81775"/>
                </a:lnTo>
                <a:lnTo>
                  <a:pt x="5387" y="116023"/>
                </a:lnTo>
                <a:lnTo>
                  <a:pt x="20247" y="142084"/>
                </a:lnTo>
                <a:lnTo>
                  <a:pt x="20373" y="142251"/>
                </a:lnTo>
                <a:lnTo>
                  <a:pt x="42972" y="158950"/>
                </a:lnTo>
                <a:lnTo>
                  <a:pt x="71424" y="164833"/>
                </a:lnTo>
                <a:lnTo>
                  <a:pt x="99323" y="158945"/>
                </a:lnTo>
                <a:lnTo>
                  <a:pt x="116975" y="146088"/>
                </a:lnTo>
                <a:lnTo>
                  <a:pt x="71094" y="146088"/>
                </a:lnTo>
                <a:lnTo>
                  <a:pt x="52811" y="141725"/>
                </a:lnTo>
                <a:lnTo>
                  <a:pt x="38741" y="129120"/>
                </a:lnTo>
                <a:lnTo>
                  <a:pt x="29700" y="109001"/>
                </a:lnTo>
                <a:lnTo>
                  <a:pt x="26504" y="82092"/>
                </a:lnTo>
                <a:lnTo>
                  <a:pt x="29926" y="55031"/>
                </a:lnTo>
                <a:lnTo>
                  <a:pt x="39346" y="35515"/>
                </a:lnTo>
                <a:lnTo>
                  <a:pt x="53492" y="23696"/>
                </a:lnTo>
                <a:lnTo>
                  <a:pt x="71094" y="19723"/>
                </a:lnTo>
                <a:lnTo>
                  <a:pt x="119870" y="19723"/>
                </a:lnTo>
                <a:lnTo>
                  <a:pt x="101095" y="5920"/>
                </a:lnTo>
                <a:lnTo>
                  <a:pt x="71424" y="0"/>
                </a:lnTo>
                <a:close/>
              </a:path>
              <a:path w="143509" h="165100">
                <a:moveTo>
                  <a:pt x="119870" y="19723"/>
                </a:moveTo>
                <a:lnTo>
                  <a:pt x="71094" y="19723"/>
                </a:lnTo>
                <a:lnTo>
                  <a:pt x="89447" y="23601"/>
                </a:lnTo>
                <a:lnTo>
                  <a:pt x="103982" y="35237"/>
                </a:lnTo>
                <a:lnTo>
                  <a:pt x="113548" y="54629"/>
                </a:lnTo>
                <a:lnTo>
                  <a:pt x="116992" y="81775"/>
                </a:lnTo>
                <a:lnTo>
                  <a:pt x="113503" y="109960"/>
                </a:lnTo>
                <a:lnTo>
                  <a:pt x="103863" y="130052"/>
                </a:lnTo>
                <a:lnTo>
                  <a:pt x="89313" y="142084"/>
                </a:lnTo>
                <a:lnTo>
                  <a:pt x="71094" y="146088"/>
                </a:lnTo>
                <a:lnTo>
                  <a:pt x="116975" y="146088"/>
                </a:lnTo>
                <a:lnTo>
                  <a:pt x="122243" y="142251"/>
                </a:lnTo>
                <a:lnTo>
                  <a:pt x="137779" y="116157"/>
                </a:lnTo>
                <a:lnTo>
                  <a:pt x="143497" y="82092"/>
                </a:lnTo>
                <a:lnTo>
                  <a:pt x="138372" y="48547"/>
                </a:lnTo>
                <a:lnTo>
                  <a:pt x="123824" y="22629"/>
                </a:lnTo>
                <a:lnTo>
                  <a:pt x="119870" y="19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06022" y="564393"/>
            <a:ext cx="139065" cy="164465"/>
          </a:xfrm>
          <a:custGeom>
            <a:avLst/>
            <a:gdLst/>
            <a:ahLst/>
            <a:cxnLst/>
            <a:rect l="l" t="t" r="r" b="b"/>
            <a:pathLst>
              <a:path w="139065" h="164465">
                <a:moveTo>
                  <a:pt x="123888" y="19710"/>
                </a:moveTo>
                <a:lnTo>
                  <a:pt x="71742" y="19710"/>
                </a:lnTo>
                <a:lnTo>
                  <a:pt x="88901" y="21447"/>
                </a:lnTo>
                <a:lnTo>
                  <a:pt x="100633" y="26579"/>
                </a:lnTo>
                <a:lnTo>
                  <a:pt x="107695" y="34985"/>
                </a:lnTo>
                <a:lnTo>
                  <a:pt x="110845" y="46545"/>
                </a:lnTo>
                <a:lnTo>
                  <a:pt x="111493" y="50418"/>
                </a:lnTo>
                <a:lnTo>
                  <a:pt x="111493" y="61404"/>
                </a:lnTo>
                <a:lnTo>
                  <a:pt x="93519" y="61895"/>
                </a:lnTo>
                <a:lnTo>
                  <a:pt x="84636" y="62409"/>
                </a:lnTo>
                <a:lnTo>
                  <a:pt x="45123" y="69552"/>
                </a:lnTo>
                <a:lnTo>
                  <a:pt x="5628" y="97475"/>
                </a:lnTo>
                <a:lnTo>
                  <a:pt x="0" y="120218"/>
                </a:lnTo>
                <a:lnTo>
                  <a:pt x="3973" y="139368"/>
                </a:lnTo>
                <a:lnTo>
                  <a:pt x="14824" y="153117"/>
                </a:lnTo>
                <a:lnTo>
                  <a:pt x="30946" y="161409"/>
                </a:lnTo>
                <a:lnTo>
                  <a:pt x="50736" y="164185"/>
                </a:lnTo>
                <a:lnTo>
                  <a:pt x="71050" y="162146"/>
                </a:lnTo>
                <a:lnTo>
                  <a:pt x="87699" y="156351"/>
                </a:lnTo>
                <a:lnTo>
                  <a:pt x="101139" y="147281"/>
                </a:lnTo>
                <a:lnTo>
                  <a:pt x="102511" y="145757"/>
                </a:lnTo>
                <a:lnTo>
                  <a:pt x="58178" y="145757"/>
                </a:lnTo>
                <a:lnTo>
                  <a:pt x="44169" y="143956"/>
                </a:lnTo>
                <a:lnTo>
                  <a:pt x="34164" y="138610"/>
                </a:lnTo>
                <a:lnTo>
                  <a:pt x="28162" y="129813"/>
                </a:lnTo>
                <a:lnTo>
                  <a:pt x="26161" y="117652"/>
                </a:lnTo>
                <a:lnTo>
                  <a:pt x="29480" y="103823"/>
                </a:lnTo>
                <a:lnTo>
                  <a:pt x="78524" y="79184"/>
                </a:lnTo>
                <a:lnTo>
                  <a:pt x="135089" y="77889"/>
                </a:lnTo>
                <a:lnTo>
                  <a:pt x="135089" y="58826"/>
                </a:lnTo>
                <a:lnTo>
                  <a:pt x="131656" y="32725"/>
                </a:lnTo>
                <a:lnTo>
                  <a:pt x="123888" y="19710"/>
                </a:lnTo>
                <a:close/>
              </a:path>
              <a:path w="139065" h="164465">
                <a:moveTo>
                  <a:pt x="135195" y="135420"/>
                </a:moveTo>
                <a:lnTo>
                  <a:pt x="111823" y="135420"/>
                </a:lnTo>
                <a:lnTo>
                  <a:pt x="111865" y="142247"/>
                </a:lnTo>
                <a:lnTo>
                  <a:pt x="112425" y="149804"/>
                </a:lnTo>
                <a:lnTo>
                  <a:pt x="113411" y="156878"/>
                </a:lnTo>
                <a:lnTo>
                  <a:pt x="114731" y="162255"/>
                </a:lnTo>
                <a:lnTo>
                  <a:pt x="138645" y="162255"/>
                </a:lnTo>
                <a:lnTo>
                  <a:pt x="137002" y="154583"/>
                </a:lnTo>
                <a:lnTo>
                  <a:pt x="135901" y="146735"/>
                </a:lnTo>
                <a:lnTo>
                  <a:pt x="135320" y="139368"/>
                </a:lnTo>
                <a:lnTo>
                  <a:pt x="135195" y="135420"/>
                </a:lnTo>
                <a:close/>
              </a:path>
              <a:path w="139065" h="164465">
                <a:moveTo>
                  <a:pt x="135089" y="77889"/>
                </a:moveTo>
                <a:lnTo>
                  <a:pt x="111493" y="77889"/>
                </a:lnTo>
                <a:lnTo>
                  <a:pt x="111493" y="110858"/>
                </a:lnTo>
                <a:lnTo>
                  <a:pt x="104566" y="123265"/>
                </a:lnTo>
                <a:lnTo>
                  <a:pt x="93675" y="134489"/>
                </a:lnTo>
                <a:lnTo>
                  <a:pt x="78364" y="142622"/>
                </a:lnTo>
                <a:lnTo>
                  <a:pt x="58178" y="145757"/>
                </a:lnTo>
                <a:lnTo>
                  <a:pt x="102511" y="145757"/>
                </a:lnTo>
                <a:lnTo>
                  <a:pt x="111823" y="135420"/>
                </a:lnTo>
                <a:lnTo>
                  <a:pt x="135195" y="135420"/>
                </a:lnTo>
                <a:lnTo>
                  <a:pt x="135089" y="77889"/>
                </a:lnTo>
                <a:close/>
              </a:path>
              <a:path w="139065" h="164465">
                <a:moveTo>
                  <a:pt x="72389" y="0"/>
                </a:moveTo>
                <a:lnTo>
                  <a:pt x="46550" y="2879"/>
                </a:lnTo>
                <a:lnTo>
                  <a:pt x="26130" y="11395"/>
                </a:lnTo>
                <a:lnTo>
                  <a:pt x="11710" y="25363"/>
                </a:lnTo>
                <a:lnTo>
                  <a:pt x="3873" y="44602"/>
                </a:lnTo>
                <a:lnTo>
                  <a:pt x="27152" y="47193"/>
                </a:lnTo>
                <a:lnTo>
                  <a:pt x="32658" y="34305"/>
                </a:lnTo>
                <a:lnTo>
                  <a:pt x="41684" y="25812"/>
                </a:lnTo>
                <a:lnTo>
                  <a:pt x="54591" y="21139"/>
                </a:lnTo>
                <a:lnTo>
                  <a:pt x="71742" y="19710"/>
                </a:lnTo>
                <a:lnTo>
                  <a:pt x="123888" y="19710"/>
                </a:lnTo>
                <a:lnTo>
                  <a:pt x="120708" y="14382"/>
                </a:lnTo>
                <a:lnTo>
                  <a:pt x="101276" y="3555"/>
                </a:lnTo>
                <a:lnTo>
                  <a:pt x="723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64700" y="511070"/>
            <a:ext cx="130810" cy="215900"/>
          </a:xfrm>
          <a:custGeom>
            <a:avLst/>
            <a:gdLst/>
            <a:ahLst/>
            <a:cxnLst/>
            <a:rect l="l" t="t" r="r" b="b"/>
            <a:pathLst>
              <a:path w="130809" h="215900">
                <a:moveTo>
                  <a:pt x="24892" y="0"/>
                </a:moveTo>
                <a:lnTo>
                  <a:pt x="0" y="0"/>
                </a:lnTo>
                <a:lnTo>
                  <a:pt x="0" y="215569"/>
                </a:lnTo>
                <a:lnTo>
                  <a:pt x="24892" y="215569"/>
                </a:lnTo>
                <a:lnTo>
                  <a:pt x="24892" y="166446"/>
                </a:lnTo>
                <a:lnTo>
                  <a:pt x="49300" y="140258"/>
                </a:lnTo>
                <a:lnTo>
                  <a:pt x="24561" y="140258"/>
                </a:lnTo>
                <a:lnTo>
                  <a:pt x="24802" y="128955"/>
                </a:lnTo>
                <a:lnTo>
                  <a:pt x="24892" y="0"/>
                </a:lnTo>
                <a:close/>
              </a:path>
              <a:path w="130809" h="215900">
                <a:moveTo>
                  <a:pt x="87080" y="128308"/>
                </a:moveTo>
                <a:lnTo>
                  <a:pt x="60439" y="128308"/>
                </a:lnTo>
                <a:lnTo>
                  <a:pt x="103428" y="215569"/>
                </a:lnTo>
                <a:lnTo>
                  <a:pt x="130581" y="215569"/>
                </a:lnTo>
                <a:lnTo>
                  <a:pt x="87080" y="128308"/>
                </a:lnTo>
                <a:close/>
              </a:path>
              <a:path w="130809" h="215900">
                <a:moveTo>
                  <a:pt x="125730" y="56222"/>
                </a:moveTo>
                <a:lnTo>
                  <a:pt x="99542" y="56222"/>
                </a:lnTo>
                <a:lnTo>
                  <a:pt x="33616" y="128955"/>
                </a:lnTo>
                <a:lnTo>
                  <a:pt x="24561" y="140258"/>
                </a:lnTo>
                <a:lnTo>
                  <a:pt x="49300" y="140258"/>
                </a:lnTo>
                <a:lnTo>
                  <a:pt x="60439" y="128308"/>
                </a:lnTo>
                <a:lnTo>
                  <a:pt x="87080" y="128308"/>
                </a:lnTo>
                <a:lnTo>
                  <a:pt x="77571" y="109232"/>
                </a:lnTo>
                <a:lnTo>
                  <a:pt x="125730" y="56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93658" y="564401"/>
            <a:ext cx="137160" cy="165100"/>
          </a:xfrm>
          <a:custGeom>
            <a:avLst/>
            <a:gdLst/>
            <a:ahLst/>
            <a:cxnLst/>
            <a:rect l="l" t="t" r="r" b="b"/>
            <a:pathLst>
              <a:path w="137159" h="165100">
                <a:moveTo>
                  <a:pt x="22631" y="114731"/>
                </a:moveTo>
                <a:lnTo>
                  <a:pt x="0" y="119252"/>
                </a:lnTo>
                <a:lnTo>
                  <a:pt x="8999" y="138642"/>
                </a:lnTo>
                <a:lnTo>
                  <a:pt x="24274" y="152942"/>
                </a:lnTo>
                <a:lnTo>
                  <a:pt x="45671" y="161790"/>
                </a:lnTo>
                <a:lnTo>
                  <a:pt x="73037" y="164820"/>
                </a:lnTo>
                <a:lnTo>
                  <a:pt x="99399" y="161281"/>
                </a:lnTo>
                <a:lnTo>
                  <a:pt x="119580" y="151288"/>
                </a:lnTo>
                <a:lnTo>
                  <a:pt x="123919" y="146075"/>
                </a:lnTo>
                <a:lnTo>
                  <a:pt x="73037" y="146075"/>
                </a:lnTo>
                <a:lnTo>
                  <a:pt x="54299" y="143814"/>
                </a:lnTo>
                <a:lnTo>
                  <a:pt x="39471" y="137433"/>
                </a:lnTo>
                <a:lnTo>
                  <a:pt x="28825" y="127537"/>
                </a:lnTo>
                <a:lnTo>
                  <a:pt x="22631" y="114731"/>
                </a:lnTo>
                <a:close/>
              </a:path>
              <a:path w="137159" h="165100">
                <a:moveTo>
                  <a:pt x="67868" y="0"/>
                </a:moveTo>
                <a:lnTo>
                  <a:pt x="43631" y="3185"/>
                </a:lnTo>
                <a:lnTo>
                  <a:pt x="24966" y="12155"/>
                </a:lnTo>
                <a:lnTo>
                  <a:pt x="12967" y="26033"/>
                </a:lnTo>
                <a:lnTo>
                  <a:pt x="8724" y="43941"/>
                </a:lnTo>
                <a:lnTo>
                  <a:pt x="13527" y="63477"/>
                </a:lnTo>
                <a:lnTo>
                  <a:pt x="26539" y="76344"/>
                </a:lnTo>
                <a:lnTo>
                  <a:pt x="45672" y="84484"/>
                </a:lnTo>
                <a:lnTo>
                  <a:pt x="85809" y="93733"/>
                </a:lnTo>
                <a:lnTo>
                  <a:pt x="100149" y="98688"/>
                </a:lnTo>
                <a:lnTo>
                  <a:pt x="110064" y="106248"/>
                </a:lnTo>
                <a:lnTo>
                  <a:pt x="113766" y="117957"/>
                </a:lnTo>
                <a:lnTo>
                  <a:pt x="110949" y="129444"/>
                </a:lnTo>
                <a:lnTo>
                  <a:pt x="102860" y="138322"/>
                </a:lnTo>
                <a:lnTo>
                  <a:pt x="90042" y="144046"/>
                </a:lnTo>
                <a:lnTo>
                  <a:pt x="73037" y="146075"/>
                </a:lnTo>
                <a:lnTo>
                  <a:pt x="123919" y="146075"/>
                </a:lnTo>
                <a:lnTo>
                  <a:pt x="132487" y="135781"/>
                </a:lnTo>
                <a:lnTo>
                  <a:pt x="137033" y="115696"/>
                </a:lnTo>
                <a:lnTo>
                  <a:pt x="132181" y="95869"/>
                </a:lnTo>
                <a:lnTo>
                  <a:pt x="119057" y="82646"/>
                </a:lnTo>
                <a:lnTo>
                  <a:pt x="99812" y="74150"/>
                </a:lnTo>
                <a:lnTo>
                  <a:pt x="76593" y="68503"/>
                </a:lnTo>
                <a:lnTo>
                  <a:pt x="58857" y="64553"/>
                </a:lnTo>
                <a:lnTo>
                  <a:pt x="44726" y="59902"/>
                </a:lnTo>
                <a:lnTo>
                  <a:pt x="35381" y="53009"/>
                </a:lnTo>
                <a:lnTo>
                  <a:pt x="32004" y="42329"/>
                </a:lnTo>
                <a:lnTo>
                  <a:pt x="34609" y="32559"/>
                </a:lnTo>
                <a:lnTo>
                  <a:pt x="41940" y="25242"/>
                </a:lnTo>
                <a:lnTo>
                  <a:pt x="53269" y="20653"/>
                </a:lnTo>
                <a:lnTo>
                  <a:pt x="67868" y="19062"/>
                </a:lnTo>
                <a:lnTo>
                  <a:pt x="119032" y="19062"/>
                </a:lnTo>
                <a:lnTo>
                  <a:pt x="110610" y="11022"/>
                </a:lnTo>
                <a:lnTo>
                  <a:pt x="91967" y="2861"/>
                </a:lnTo>
                <a:lnTo>
                  <a:pt x="67868" y="0"/>
                </a:lnTo>
                <a:close/>
              </a:path>
              <a:path w="137159" h="165100">
                <a:moveTo>
                  <a:pt x="119032" y="19062"/>
                </a:moveTo>
                <a:lnTo>
                  <a:pt x="67868" y="19062"/>
                </a:lnTo>
                <a:lnTo>
                  <a:pt x="82760" y="20839"/>
                </a:lnTo>
                <a:lnTo>
                  <a:pt x="94887" y="26033"/>
                </a:lnTo>
                <a:lnTo>
                  <a:pt x="104048" y="34327"/>
                </a:lnTo>
                <a:lnTo>
                  <a:pt x="110210" y="45554"/>
                </a:lnTo>
                <a:lnTo>
                  <a:pt x="132511" y="40703"/>
                </a:lnTo>
                <a:lnTo>
                  <a:pt x="124043" y="23847"/>
                </a:lnTo>
                <a:lnTo>
                  <a:pt x="119032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66838"/>
            <a:ext cx="8352928" cy="479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4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20" dirty="0"/>
              <a:t>Sales is Changing</a:t>
            </a:r>
            <a:endParaRPr spc="-30" dirty="0"/>
          </a:p>
        </p:txBody>
      </p:sp>
      <p:sp>
        <p:nvSpPr>
          <p:cNvPr id="22" name="object 22"/>
          <p:cNvSpPr/>
          <p:nvPr/>
        </p:nvSpPr>
        <p:spPr>
          <a:xfrm>
            <a:off x="9065392" y="3872364"/>
            <a:ext cx="72244" cy="97864"/>
          </a:xfrm>
          <a:custGeom>
            <a:avLst/>
            <a:gdLst/>
            <a:ahLst/>
            <a:cxnLst/>
            <a:rect l="l" t="t" r="r" b="b"/>
            <a:pathLst>
              <a:path w="78740" h="109220">
                <a:moveTo>
                  <a:pt x="78607" y="109172"/>
                </a:moveTo>
                <a:lnTo>
                  <a:pt x="54388" y="79567"/>
                </a:lnTo>
                <a:lnTo>
                  <a:pt x="26161" y="40710"/>
                </a:lnTo>
                <a:lnTo>
                  <a:pt x="0" y="0"/>
                </a:lnTo>
              </a:path>
            </a:pathLst>
          </a:custGeom>
          <a:ln w="9525">
            <a:solidFill>
              <a:srgbClr val="F7C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 flipV="1">
            <a:off x="540000" y="1192250"/>
            <a:ext cx="5133979" cy="45719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5595518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73817" y="567293"/>
            <a:ext cx="208915" cy="159385"/>
          </a:xfrm>
          <a:custGeom>
            <a:avLst/>
            <a:gdLst/>
            <a:ahLst/>
            <a:cxnLst/>
            <a:rect l="l" t="t" r="r" b="b"/>
            <a:pathLst>
              <a:path w="208915" h="159384">
                <a:moveTo>
                  <a:pt x="25527" y="0"/>
                </a:moveTo>
                <a:lnTo>
                  <a:pt x="0" y="0"/>
                </a:lnTo>
                <a:lnTo>
                  <a:pt x="48158" y="159346"/>
                </a:lnTo>
                <a:lnTo>
                  <a:pt x="69494" y="159346"/>
                </a:lnTo>
                <a:lnTo>
                  <a:pt x="79744" y="123469"/>
                </a:lnTo>
                <a:lnTo>
                  <a:pt x="60769" y="123469"/>
                </a:lnTo>
                <a:lnTo>
                  <a:pt x="57213" y="108927"/>
                </a:lnTo>
                <a:lnTo>
                  <a:pt x="25527" y="0"/>
                </a:lnTo>
                <a:close/>
              </a:path>
              <a:path w="208915" h="159384">
                <a:moveTo>
                  <a:pt x="126656" y="36855"/>
                </a:moveTo>
                <a:lnTo>
                  <a:pt x="103759" y="36855"/>
                </a:lnTo>
                <a:lnTo>
                  <a:pt x="107632" y="51396"/>
                </a:lnTo>
                <a:lnTo>
                  <a:pt x="139954" y="159346"/>
                </a:lnTo>
                <a:lnTo>
                  <a:pt x="161277" y="159346"/>
                </a:lnTo>
                <a:lnTo>
                  <a:pt x="171781" y="124117"/>
                </a:lnTo>
                <a:lnTo>
                  <a:pt x="151904" y="124117"/>
                </a:lnTo>
                <a:lnTo>
                  <a:pt x="148348" y="109893"/>
                </a:lnTo>
                <a:lnTo>
                  <a:pt x="126656" y="36855"/>
                </a:lnTo>
                <a:close/>
              </a:path>
              <a:path w="208915" h="159384">
                <a:moveTo>
                  <a:pt x="208788" y="0"/>
                </a:moveTo>
                <a:lnTo>
                  <a:pt x="187134" y="0"/>
                </a:lnTo>
                <a:lnTo>
                  <a:pt x="156108" y="110540"/>
                </a:lnTo>
                <a:lnTo>
                  <a:pt x="151904" y="124117"/>
                </a:lnTo>
                <a:lnTo>
                  <a:pt x="171781" y="124117"/>
                </a:lnTo>
                <a:lnTo>
                  <a:pt x="208788" y="0"/>
                </a:lnTo>
                <a:close/>
              </a:path>
              <a:path w="208915" h="159384">
                <a:moveTo>
                  <a:pt x="115709" y="0"/>
                </a:moveTo>
                <a:lnTo>
                  <a:pt x="95021" y="0"/>
                </a:lnTo>
                <a:lnTo>
                  <a:pt x="64643" y="108927"/>
                </a:lnTo>
                <a:lnTo>
                  <a:pt x="60769" y="123469"/>
                </a:lnTo>
                <a:lnTo>
                  <a:pt x="79744" y="123469"/>
                </a:lnTo>
                <a:lnTo>
                  <a:pt x="100520" y="50749"/>
                </a:lnTo>
                <a:lnTo>
                  <a:pt x="103759" y="36855"/>
                </a:lnTo>
                <a:lnTo>
                  <a:pt x="126656" y="36855"/>
                </a:lnTo>
                <a:lnTo>
                  <a:pt x="115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98431" y="511070"/>
            <a:ext cx="128270" cy="215900"/>
          </a:xfrm>
          <a:custGeom>
            <a:avLst/>
            <a:gdLst/>
            <a:ahLst/>
            <a:cxnLst/>
            <a:rect l="l" t="t" r="r" b="b"/>
            <a:pathLst>
              <a:path w="128270" h="215900">
                <a:moveTo>
                  <a:pt x="24244" y="0"/>
                </a:moveTo>
                <a:lnTo>
                  <a:pt x="0" y="0"/>
                </a:lnTo>
                <a:lnTo>
                  <a:pt x="0" y="215569"/>
                </a:lnTo>
                <a:lnTo>
                  <a:pt x="25209" y="215569"/>
                </a:lnTo>
                <a:lnTo>
                  <a:pt x="25209" y="106654"/>
                </a:lnTo>
                <a:lnTo>
                  <a:pt x="35690" y="93562"/>
                </a:lnTo>
                <a:lnTo>
                  <a:pt x="42595" y="87591"/>
                </a:lnTo>
                <a:lnTo>
                  <a:pt x="24244" y="87591"/>
                </a:lnTo>
                <a:lnTo>
                  <a:pt x="24244" y="0"/>
                </a:lnTo>
                <a:close/>
              </a:path>
              <a:path w="128270" h="215900">
                <a:moveTo>
                  <a:pt x="121332" y="74333"/>
                </a:moveTo>
                <a:lnTo>
                  <a:pt x="76606" y="74333"/>
                </a:lnTo>
                <a:lnTo>
                  <a:pt x="87459" y="76048"/>
                </a:lnTo>
                <a:lnTo>
                  <a:pt x="95586" y="81278"/>
                </a:lnTo>
                <a:lnTo>
                  <a:pt x="100684" y="90144"/>
                </a:lnTo>
                <a:lnTo>
                  <a:pt x="102450" y="102768"/>
                </a:lnTo>
                <a:lnTo>
                  <a:pt x="102450" y="215569"/>
                </a:lnTo>
                <a:lnTo>
                  <a:pt x="127660" y="215569"/>
                </a:lnTo>
                <a:lnTo>
                  <a:pt x="127660" y="100825"/>
                </a:lnTo>
                <a:lnTo>
                  <a:pt x="125337" y="82361"/>
                </a:lnTo>
                <a:lnTo>
                  <a:pt x="121332" y="74333"/>
                </a:lnTo>
                <a:close/>
              </a:path>
              <a:path w="128270" h="215900">
                <a:moveTo>
                  <a:pt x="83705" y="53327"/>
                </a:moveTo>
                <a:lnTo>
                  <a:pt x="63325" y="56362"/>
                </a:lnTo>
                <a:lnTo>
                  <a:pt x="46702" y="64277"/>
                </a:lnTo>
                <a:lnTo>
                  <a:pt x="33715" y="75283"/>
                </a:lnTo>
                <a:lnTo>
                  <a:pt x="24244" y="87591"/>
                </a:lnTo>
                <a:lnTo>
                  <a:pt x="42595" y="87591"/>
                </a:lnTo>
                <a:lnTo>
                  <a:pt x="47507" y="83345"/>
                </a:lnTo>
                <a:lnTo>
                  <a:pt x="61024" y="76702"/>
                </a:lnTo>
                <a:lnTo>
                  <a:pt x="76606" y="74333"/>
                </a:lnTo>
                <a:lnTo>
                  <a:pt x="121332" y="74333"/>
                </a:lnTo>
                <a:lnTo>
                  <a:pt x="117803" y="67260"/>
                </a:lnTo>
                <a:lnTo>
                  <a:pt x="104209" y="57068"/>
                </a:lnTo>
                <a:lnTo>
                  <a:pt x="83705" y="53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62944" y="567296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46"/>
                </a:lnTo>
              </a:path>
            </a:pathLst>
          </a:custGeom>
          <a:ln w="25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49032" y="524960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70" y="0"/>
                </a:lnTo>
              </a:path>
            </a:pathLst>
          </a:custGeom>
          <a:ln w="28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91049" y="525608"/>
            <a:ext cx="95885" cy="203835"/>
          </a:xfrm>
          <a:custGeom>
            <a:avLst/>
            <a:gdLst/>
            <a:ahLst/>
            <a:cxnLst/>
            <a:rect l="l" t="t" r="r" b="b"/>
            <a:pathLst>
              <a:path w="95884" h="203834">
                <a:moveTo>
                  <a:pt x="50418" y="61734"/>
                </a:moveTo>
                <a:lnTo>
                  <a:pt x="25857" y="61734"/>
                </a:lnTo>
                <a:lnTo>
                  <a:pt x="25857" y="157073"/>
                </a:lnTo>
                <a:lnTo>
                  <a:pt x="28701" y="178205"/>
                </a:lnTo>
                <a:lnTo>
                  <a:pt x="36969" y="192551"/>
                </a:lnTo>
                <a:lnTo>
                  <a:pt x="50267" y="200714"/>
                </a:lnTo>
                <a:lnTo>
                  <a:pt x="68198" y="203301"/>
                </a:lnTo>
                <a:lnTo>
                  <a:pt x="74893" y="203123"/>
                </a:lnTo>
                <a:lnTo>
                  <a:pt x="81770" y="202611"/>
                </a:lnTo>
                <a:lnTo>
                  <a:pt x="88649" y="201796"/>
                </a:lnTo>
                <a:lnTo>
                  <a:pt x="95327" y="200714"/>
                </a:lnTo>
                <a:lnTo>
                  <a:pt x="95351" y="182930"/>
                </a:lnTo>
                <a:lnTo>
                  <a:pt x="72720" y="182930"/>
                </a:lnTo>
                <a:lnTo>
                  <a:pt x="63508" y="181318"/>
                </a:lnTo>
                <a:lnTo>
                  <a:pt x="56478" y="176831"/>
                </a:lnTo>
                <a:lnTo>
                  <a:pt x="51994" y="169254"/>
                </a:lnTo>
                <a:lnTo>
                  <a:pt x="50418" y="158368"/>
                </a:lnTo>
                <a:lnTo>
                  <a:pt x="50418" y="61734"/>
                </a:lnTo>
                <a:close/>
              </a:path>
              <a:path w="95884" h="203834">
                <a:moveTo>
                  <a:pt x="95351" y="180987"/>
                </a:moveTo>
                <a:lnTo>
                  <a:pt x="89522" y="181965"/>
                </a:lnTo>
                <a:lnTo>
                  <a:pt x="80149" y="182930"/>
                </a:lnTo>
                <a:lnTo>
                  <a:pt x="95351" y="182930"/>
                </a:lnTo>
                <a:lnTo>
                  <a:pt x="95351" y="180987"/>
                </a:lnTo>
                <a:close/>
              </a:path>
              <a:path w="95884" h="203834">
                <a:moveTo>
                  <a:pt x="86296" y="41694"/>
                </a:moveTo>
                <a:lnTo>
                  <a:pt x="0" y="41694"/>
                </a:lnTo>
                <a:lnTo>
                  <a:pt x="0" y="61734"/>
                </a:lnTo>
                <a:lnTo>
                  <a:pt x="86296" y="61734"/>
                </a:lnTo>
                <a:lnTo>
                  <a:pt x="86296" y="41694"/>
                </a:lnTo>
                <a:close/>
              </a:path>
              <a:path w="95884" h="203834">
                <a:moveTo>
                  <a:pt x="50418" y="0"/>
                </a:moveTo>
                <a:lnTo>
                  <a:pt x="27470" y="0"/>
                </a:lnTo>
                <a:lnTo>
                  <a:pt x="26174" y="41694"/>
                </a:lnTo>
                <a:lnTo>
                  <a:pt x="50418" y="41694"/>
                </a:lnTo>
                <a:lnTo>
                  <a:pt x="50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92538" y="564399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73685" y="0"/>
                </a:moveTo>
                <a:lnTo>
                  <a:pt x="44855" y="5740"/>
                </a:lnTo>
                <a:lnTo>
                  <a:pt x="21450" y="22418"/>
                </a:lnTo>
                <a:lnTo>
                  <a:pt x="5741" y="49216"/>
                </a:lnTo>
                <a:lnTo>
                  <a:pt x="0" y="85318"/>
                </a:lnTo>
                <a:lnTo>
                  <a:pt x="5275" y="117784"/>
                </a:lnTo>
                <a:lnTo>
                  <a:pt x="20154" y="142886"/>
                </a:lnTo>
                <a:lnTo>
                  <a:pt x="43216" y="159079"/>
                </a:lnTo>
                <a:lnTo>
                  <a:pt x="73037" y="164820"/>
                </a:lnTo>
                <a:lnTo>
                  <a:pt x="95358" y="161767"/>
                </a:lnTo>
                <a:lnTo>
                  <a:pt x="114407" y="152746"/>
                </a:lnTo>
                <a:lnTo>
                  <a:pt x="121582" y="145757"/>
                </a:lnTo>
                <a:lnTo>
                  <a:pt x="75298" y="145757"/>
                </a:lnTo>
                <a:lnTo>
                  <a:pt x="54523" y="141948"/>
                </a:lnTo>
                <a:lnTo>
                  <a:pt x="39020" y="130563"/>
                </a:lnTo>
                <a:lnTo>
                  <a:pt x="29213" y="111666"/>
                </a:lnTo>
                <a:lnTo>
                  <a:pt x="25527" y="85318"/>
                </a:lnTo>
                <a:lnTo>
                  <a:pt x="143167" y="85318"/>
                </a:lnTo>
                <a:lnTo>
                  <a:pt x="142836" y="81762"/>
                </a:lnTo>
                <a:lnTo>
                  <a:pt x="143167" y="78206"/>
                </a:lnTo>
                <a:lnTo>
                  <a:pt x="142836" y="74650"/>
                </a:lnTo>
                <a:lnTo>
                  <a:pt x="141494" y="68186"/>
                </a:lnTo>
                <a:lnTo>
                  <a:pt x="26492" y="68186"/>
                </a:lnTo>
                <a:lnTo>
                  <a:pt x="31094" y="47828"/>
                </a:lnTo>
                <a:lnTo>
                  <a:pt x="41240" y="32351"/>
                </a:lnTo>
                <a:lnTo>
                  <a:pt x="55810" y="22510"/>
                </a:lnTo>
                <a:lnTo>
                  <a:pt x="73685" y="19062"/>
                </a:lnTo>
                <a:lnTo>
                  <a:pt x="120404" y="19062"/>
                </a:lnTo>
                <a:lnTo>
                  <a:pt x="101626" y="5436"/>
                </a:lnTo>
                <a:lnTo>
                  <a:pt x="73685" y="0"/>
                </a:lnTo>
                <a:close/>
              </a:path>
              <a:path w="143509" h="165100">
                <a:moveTo>
                  <a:pt x="118287" y="114414"/>
                </a:moveTo>
                <a:lnTo>
                  <a:pt x="110204" y="129266"/>
                </a:lnTo>
                <a:lnTo>
                  <a:pt x="99941" y="138934"/>
                </a:lnTo>
                <a:lnTo>
                  <a:pt x="88103" y="144178"/>
                </a:lnTo>
                <a:lnTo>
                  <a:pt x="75298" y="145757"/>
                </a:lnTo>
                <a:lnTo>
                  <a:pt x="121582" y="145757"/>
                </a:lnTo>
                <a:lnTo>
                  <a:pt x="129580" y="137967"/>
                </a:lnTo>
                <a:lnTo>
                  <a:pt x="140271" y="117640"/>
                </a:lnTo>
                <a:lnTo>
                  <a:pt x="118287" y="114414"/>
                </a:lnTo>
                <a:close/>
              </a:path>
              <a:path w="143509" h="165100">
                <a:moveTo>
                  <a:pt x="120404" y="19062"/>
                </a:moveTo>
                <a:lnTo>
                  <a:pt x="73685" y="19062"/>
                </a:lnTo>
                <a:lnTo>
                  <a:pt x="90959" y="22419"/>
                </a:lnTo>
                <a:lnTo>
                  <a:pt x="104268" y="32108"/>
                </a:lnTo>
                <a:lnTo>
                  <a:pt x="113274" y="47555"/>
                </a:lnTo>
                <a:lnTo>
                  <a:pt x="117640" y="68186"/>
                </a:lnTo>
                <a:lnTo>
                  <a:pt x="141494" y="68186"/>
                </a:lnTo>
                <a:lnTo>
                  <a:pt x="136534" y="44303"/>
                </a:lnTo>
                <a:lnTo>
                  <a:pt x="122686" y="20718"/>
                </a:lnTo>
                <a:lnTo>
                  <a:pt x="120404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48628" y="564385"/>
            <a:ext cx="143510" cy="165100"/>
          </a:xfrm>
          <a:custGeom>
            <a:avLst/>
            <a:gdLst/>
            <a:ahLst/>
            <a:cxnLst/>
            <a:rect l="l" t="t" r="r" b="b"/>
            <a:pathLst>
              <a:path w="143509" h="165100">
                <a:moveTo>
                  <a:pt x="71424" y="0"/>
                </a:moveTo>
                <a:lnTo>
                  <a:pt x="43767" y="5778"/>
                </a:lnTo>
                <a:lnTo>
                  <a:pt x="21048" y="22223"/>
                </a:lnTo>
                <a:lnTo>
                  <a:pt x="5661" y="48000"/>
                </a:lnTo>
                <a:lnTo>
                  <a:pt x="0" y="81775"/>
                </a:lnTo>
                <a:lnTo>
                  <a:pt x="5387" y="116023"/>
                </a:lnTo>
                <a:lnTo>
                  <a:pt x="20247" y="142084"/>
                </a:lnTo>
                <a:lnTo>
                  <a:pt x="20373" y="142251"/>
                </a:lnTo>
                <a:lnTo>
                  <a:pt x="42972" y="158950"/>
                </a:lnTo>
                <a:lnTo>
                  <a:pt x="71424" y="164833"/>
                </a:lnTo>
                <a:lnTo>
                  <a:pt x="99323" y="158945"/>
                </a:lnTo>
                <a:lnTo>
                  <a:pt x="116975" y="146088"/>
                </a:lnTo>
                <a:lnTo>
                  <a:pt x="71094" y="146088"/>
                </a:lnTo>
                <a:lnTo>
                  <a:pt x="52811" y="141725"/>
                </a:lnTo>
                <a:lnTo>
                  <a:pt x="38741" y="129120"/>
                </a:lnTo>
                <a:lnTo>
                  <a:pt x="29700" y="109001"/>
                </a:lnTo>
                <a:lnTo>
                  <a:pt x="26504" y="82092"/>
                </a:lnTo>
                <a:lnTo>
                  <a:pt x="29926" y="55031"/>
                </a:lnTo>
                <a:lnTo>
                  <a:pt x="39346" y="35515"/>
                </a:lnTo>
                <a:lnTo>
                  <a:pt x="53492" y="23696"/>
                </a:lnTo>
                <a:lnTo>
                  <a:pt x="71094" y="19723"/>
                </a:lnTo>
                <a:lnTo>
                  <a:pt x="119870" y="19723"/>
                </a:lnTo>
                <a:lnTo>
                  <a:pt x="101095" y="5920"/>
                </a:lnTo>
                <a:lnTo>
                  <a:pt x="71424" y="0"/>
                </a:lnTo>
                <a:close/>
              </a:path>
              <a:path w="143509" h="165100">
                <a:moveTo>
                  <a:pt x="119870" y="19723"/>
                </a:moveTo>
                <a:lnTo>
                  <a:pt x="71094" y="19723"/>
                </a:lnTo>
                <a:lnTo>
                  <a:pt x="89447" y="23601"/>
                </a:lnTo>
                <a:lnTo>
                  <a:pt x="103982" y="35237"/>
                </a:lnTo>
                <a:lnTo>
                  <a:pt x="113548" y="54629"/>
                </a:lnTo>
                <a:lnTo>
                  <a:pt x="116992" y="81775"/>
                </a:lnTo>
                <a:lnTo>
                  <a:pt x="113503" y="109960"/>
                </a:lnTo>
                <a:lnTo>
                  <a:pt x="103863" y="130052"/>
                </a:lnTo>
                <a:lnTo>
                  <a:pt x="89313" y="142084"/>
                </a:lnTo>
                <a:lnTo>
                  <a:pt x="71094" y="146088"/>
                </a:lnTo>
                <a:lnTo>
                  <a:pt x="116975" y="146088"/>
                </a:lnTo>
                <a:lnTo>
                  <a:pt x="122243" y="142251"/>
                </a:lnTo>
                <a:lnTo>
                  <a:pt x="137779" y="116157"/>
                </a:lnTo>
                <a:lnTo>
                  <a:pt x="143497" y="82092"/>
                </a:lnTo>
                <a:lnTo>
                  <a:pt x="138372" y="48547"/>
                </a:lnTo>
                <a:lnTo>
                  <a:pt x="123824" y="22629"/>
                </a:lnTo>
                <a:lnTo>
                  <a:pt x="119870" y="19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06022" y="564393"/>
            <a:ext cx="139065" cy="164465"/>
          </a:xfrm>
          <a:custGeom>
            <a:avLst/>
            <a:gdLst/>
            <a:ahLst/>
            <a:cxnLst/>
            <a:rect l="l" t="t" r="r" b="b"/>
            <a:pathLst>
              <a:path w="139065" h="164465">
                <a:moveTo>
                  <a:pt x="123888" y="19710"/>
                </a:moveTo>
                <a:lnTo>
                  <a:pt x="71742" y="19710"/>
                </a:lnTo>
                <a:lnTo>
                  <a:pt x="88901" y="21447"/>
                </a:lnTo>
                <a:lnTo>
                  <a:pt x="100633" y="26579"/>
                </a:lnTo>
                <a:lnTo>
                  <a:pt x="107695" y="34985"/>
                </a:lnTo>
                <a:lnTo>
                  <a:pt x="110845" y="46545"/>
                </a:lnTo>
                <a:lnTo>
                  <a:pt x="111493" y="50418"/>
                </a:lnTo>
                <a:lnTo>
                  <a:pt x="111493" y="61404"/>
                </a:lnTo>
                <a:lnTo>
                  <a:pt x="93519" y="61895"/>
                </a:lnTo>
                <a:lnTo>
                  <a:pt x="84636" y="62409"/>
                </a:lnTo>
                <a:lnTo>
                  <a:pt x="45123" y="69552"/>
                </a:lnTo>
                <a:lnTo>
                  <a:pt x="5628" y="97475"/>
                </a:lnTo>
                <a:lnTo>
                  <a:pt x="0" y="120218"/>
                </a:lnTo>
                <a:lnTo>
                  <a:pt x="3973" y="139368"/>
                </a:lnTo>
                <a:lnTo>
                  <a:pt x="14824" y="153117"/>
                </a:lnTo>
                <a:lnTo>
                  <a:pt x="30946" y="161409"/>
                </a:lnTo>
                <a:lnTo>
                  <a:pt x="50736" y="164185"/>
                </a:lnTo>
                <a:lnTo>
                  <a:pt x="71050" y="162146"/>
                </a:lnTo>
                <a:lnTo>
                  <a:pt x="87699" y="156351"/>
                </a:lnTo>
                <a:lnTo>
                  <a:pt x="101139" y="147281"/>
                </a:lnTo>
                <a:lnTo>
                  <a:pt x="102511" y="145757"/>
                </a:lnTo>
                <a:lnTo>
                  <a:pt x="58178" y="145757"/>
                </a:lnTo>
                <a:lnTo>
                  <a:pt x="44169" y="143956"/>
                </a:lnTo>
                <a:lnTo>
                  <a:pt x="34164" y="138610"/>
                </a:lnTo>
                <a:lnTo>
                  <a:pt x="28162" y="129813"/>
                </a:lnTo>
                <a:lnTo>
                  <a:pt x="26161" y="117652"/>
                </a:lnTo>
                <a:lnTo>
                  <a:pt x="29480" y="103823"/>
                </a:lnTo>
                <a:lnTo>
                  <a:pt x="78524" y="79184"/>
                </a:lnTo>
                <a:lnTo>
                  <a:pt x="135089" y="77889"/>
                </a:lnTo>
                <a:lnTo>
                  <a:pt x="135089" y="58826"/>
                </a:lnTo>
                <a:lnTo>
                  <a:pt x="131656" y="32725"/>
                </a:lnTo>
                <a:lnTo>
                  <a:pt x="123888" y="19710"/>
                </a:lnTo>
                <a:close/>
              </a:path>
              <a:path w="139065" h="164465">
                <a:moveTo>
                  <a:pt x="135195" y="135420"/>
                </a:moveTo>
                <a:lnTo>
                  <a:pt x="111823" y="135420"/>
                </a:lnTo>
                <a:lnTo>
                  <a:pt x="111865" y="142247"/>
                </a:lnTo>
                <a:lnTo>
                  <a:pt x="112425" y="149804"/>
                </a:lnTo>
                <a:lnTo>
                  <a:pt x="113411" y="156878"/>
                </a:lnTo>
                <a:lnTo>
                  <a:pt x="114731" y="162255"/>
                </a:lnTo>
                <a:lnTo>
                  <a:pt x="138645" y="162255"/>
                </a:lnTo>
                <a:lnTo>
                  <a:pt x="137002" y="154583"/>
                </a:lnTo>
                <a:lnTo>
                  <a:pt x="135901" y="146735"/>
                </a:lnTo>
                <a:lnTo>
                  <a:pt x="135320" y="139368"/>
                </a:lnTo>
                <a:lnTo>
                  <a:pt x="135195" y="135420"/>
                </a:lnTo>
                <a:close/>
              </a:path>
              <a:path w="139065" h="164465">
                <a:moveTo>
                  <a:pt x="135089" y="77889"/>
                </a:moveTo>
                <a:lnTo>
                  <a:pt x="111493" y="77889"/>
                </a:lnTo>
                <a:lnTo>
                  <a:pt x="111493" y="110858"/>
                </a:lnTo>
                <a:lnTo>
                  <a:pt x="104566" y="123265"/>
                </a:lnTo>
                <a:lnTo>
                  <a:pt x="93675" y="134489"/>
                </a:lnTo>
                <a:lnTo>
                  <a:pt x="78364" y="142622"/>
                </a:lnTo>
                <a:lnTo>
                  <a:pt x="58178" y="145757"/>
                </a:lnTo>
                <a:lnTo>
                  <a:pt x="102511" y="145757"/>
                </a:lnTo>
                <a:lnTo>
                  <a:pt x="111823" y="135420"/>
                </a:lnTo>
                <a:lnTo>
                  <a:pt x="135195" y="135420"/>
                </a:lnTo>
                <a:lnTo>
                  <a:pt x="135089" y="77889"/>
                </a:lnTo>
                <a:close/>
              </a:path>
              <a:path w="139065" h="164465">
                <a:moveTo>
                  <a:pt x="72389" y="0"/>
                </a:moveTo>
                <a:lnTo>
                  <a:pt x="46550" y="2879"/>
                </a:lnTo>
                <a:lnTo>
                  <a:pt x="26130" y="11395"/>
                </a:lnTo>
                <a:lnTo>
                  <a:pt x="11710" y="25363"/>
                </a:lnTo>
                <a:lnTo>
                  <a:pt x="3873" y="44602"/>
                </a:lnTo>
                <a:lnTo>
                  <a:pt x="27152" y="47193"/>
                </a:lnTo>
                <a:lnTo>
                  <a:pt x="32658" y="34305"/>
                </a:lnTo>
                <a:lnTo>
                  <a:pt x="41684" y="25812"/>
                </a:lnTo>
                <a:lnTo>
                  <a:pt x="54591" y="21139"/>
                </a:lnTo>
                <a:lnTo>
                  <a:pt x="71742" y="19710"/>
                </a:lnTo>
                <a:lnTo>
                  <a:pt x="123888" y="19710"/>
                </a:lnTo>
                <a:lnTo>
                  <a:pt x="120708" y="14382"/>
                </a:lnTo>
                <a:lnTo>
                  <a:pt x="101276" y="3555"/>
                </a:lnTo>
                <a:lnTo>
                  <a:pt x="723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64700" y="511070"/>
            <a:ext cx="130810" cy="215900"/>
          </a:xfrm>
          <a:custGeom>
            <a:avLst/>
            <a:gdLst/>
            <a:ahLst/>
            <a:cxnLst/>
            <a:rect l="l" t="t" r="r" b="b"/>
            <a:pathLst>
              <a:path w="130809" h="215900">
                <a:moveTo>
                  <a:pt x="24892" y="0"/>
                </a:moveTo>
                <a:lnTo>
                  <a:pt x="0" y="0"/>
                </a:lnTo>
                <a:lnTo>
                  <a:pt x="0" y="215569"/>
                </a:lnTo>
                <a:lnTo>
                  <a:pt x="24892" y="215569"/>
                </a:lnTo>
                <a:lnTo>
                  <a:pt x="24892" y="166446"/>
                </a:lnTo>
                <a:lnTo>
                  <a:pt x="49300" y="140258"/>
                </a:lnTo>
                <a:lnTo>
                  <a:pt x="24561" y="140258"/>
                </a:lnTo>
                <a:lnTo>
                  <a:pt x="24802" y="128955"/>
                </a:lnTo>
                <a:lnTo>
                  <a:pt x="24892" y="0"/>
                </a:lnTo>
                <a:close/>
              </a:path>
              <a:path w="130809" h="215900">
                <a:moveTo>
                  <a:pt x="87080" y="128308"/>
                </a:moveTo>
                <a:lnTo>
                  <a:pt x="60439" y="128308"/>
                </a:lnTo>
                <a:lnTo>
                  <a:pt x="103428" y="215569"/>
                </a:lnTo>
                <a:lnTo>
                  <a:pt x="130581" y="215569"/>
                </a:lnTo>
                <a:lnTo>
                  <a:pt x="87080" y="128308"/>
                </a:lnTo>
                <a:close/>
              </a:path>
              <a:path w="130809" h="215900">
                <a:moveTo>
                  <a:pt x="125730" y="56222"/>
                </a:moveTo>
                <a:lnTo>
                  <a:pt x="99542" y="56222"/>
                </a:lnTo>
                <a:lnTo>
                  <a:pt x="33616" y="128955"/>
                </a:lnTo>
                <a:lnTo>
                  <a:pt x="24561" y="140258"/>
                </a:lnTo>
                <a:lnTo>
                  <a:pt x="49300" y="140258"/>
                </a:lnTo>
                <a:lnTo>
                  <a:pt x="60439" y="128308"/>
                </a:lnTo>
                <a:lnTo>
                  <a:pt x="87080" y="128308"/>
                </a:lnTo>
                <a:lnTo>
                  <a:pt x="77571" y="109232"/>
                </a:lnTo>
                <a:lnTo>
                  <a:pt x="125730" y="56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93658" y="564401"/>
            <a:ext cx="137160" cy="165100"/>
          </a:xfrm>
          <a:custGeom>
            <a:avLst/>
            <a:gdLst/>
            <a:ahLst/>
            <a:cxnLst/>
            <a:rect l="l" t="t" r="r" b="b"/>
            <a:pathLst>
              <a:path w="137159" h="165100">
                <a:moveTo>
                  <a:pt x="22631" y="114731"/>
                </a:moveTo>
                <a:lnTo>
                  <a:pt x="0" y="119252"/>
                </a:lnTo>
                <a:lnTo>
                  <a:pt x="8999" y="138642"/>
                </a:lnTo>
                <a:lnTo>
                  <a:pt x="24274" y="152942"/>
                </a:lnTo>
                <a:lnTo>
                  <a:pt x="45671" y="161790"/>
                </a:lnTo>
                <a:lnTo>
                  <a:pt x="73037" y="164820"/>
                </a:lnTo>
                <a:lnTo>
                  <a:pt x="99399" y="161281"/>
                </a:lnTo>
                <a:lnTo>
                  <a:pt x="119580" y="151288"/>
                </a:lnTo>
                <a:lnTo>
                  <a:pt x="123919" y="146075"/>
                </a:lnTo>
                <a:lnTo>
                  <a:pt x="73037" y="146075"/>
                </a:lnTo>
                <a:lnTo>
                  <a:pt x="54299" y="143814"/>
                </a:lnTo>
                <a:lnTo>
                  <a:pt x="39471" y="137433"/>
                </a:lnTo>
                <a:lnTo>
                  <a:pt x="28825" y="127537"/>
                </a:lnTo>
                <a:lnTo>
                  <a:pt x="22631" y="114731"/>
                </a:lnTo>
                <a:close/>
              </a:path>
              <a:path w="137159" h="165100">
                <a:moveTo>
                  <a:pt x="67868" y="0"/>
                </a:moveTo>
                <a:lnTo>
                  <a:pt x="43631" y="3185"/>
                </a:lnTo>
                <a:lnTo>
                  <a:pt x="24966" y="12155"/>
                </a:lnTo>
                <a:lnTo>
                  <a:pt x="12967" y="26033"/>
                </a:lnTo>
                <a:lnTo>
                  <a:pt x="8724" y="43941"/>
                </a:lnTo>
                <a:lnTo>
                  <a:pt x="13527" y="63477"/>
                </a:lnTo>
                <a:lnTo>
                  <a:pt x="26539" y="76344"/>
                </a:lnTo>
                <a:lnTo>
                  <a:pt x="45672" y="84484"/>
                </a:lnTo>
                <a:lnTo>
                  <a:pt x="85809" y="93733"/>
                </a:lnTo>
                <a:lnTo>
                  <a:pt x="100149" y="98688"/>
                </a:lnTo>
                <a:lnTo>
                  <a:pt x="110064" y="106248"/>
                </a:lnTo>
                <a:lnTo>
                  <a:pt x="113766" y="117957"/>
                </a:lnTo>
                <a:lnTo>
                  <a:pt x="110949" y="129444"/>
                </a:lnTo>
                <a:lnTo>
                  <a:pt x="102860" y="138322"/>
                </a:lnTo>
                <a:lnTo>
                  <a:pt x="90042" y="144046"/>
                </a:lnTo>
                <a:lnTo>
                  <a:pt x="73037" y="146075"/>
                </a:lnTo>
                <a:lnTo>
                  <a:pt x="123919" y="146075"/>
                </a:lnTo>
                <a:lnTo>
                  <a:pt x="132487" y="135781"/>
                </a:lnTo>
                <a:lnTo>
                  <a:pt x="137033" y="115696"/>
                </a:lnTo>
                <a:lnTo>
                  <a:pt x="132181" y="95869"/>
                </a:lnTo>
                <a:lnTo>
                  <a:pt x="119057" y="82646"/>
                </a:lnTo>
                <a:lnTo>
                  <a:pt x="99812" y="74150"/>
                </a:lnTo>
                <a:lnTo>
                  <a:pt x="76593" y="68503"/>
                </a:lnTo>
                <a:lnTo>
                  <a:pt x="58857" y="64553"/>
                </a:lnTo>
                <a:lnTo>
                  <a:pt x="44726" y="59902"/>
                </a:lnTo>
                <a:lnTo>
                  <a:pt x="35381" y="53009"/>
                </a:lnTo>
                <a:lnTo>
                  <a:pt x="32004" y="42329"/>
                </a:lnTo>
                <a:lnTo>
                  <a:pt x="34609" y="32559"/>
                </a:lnTo>
                <a:lnTo>
                  <a:pt x="41940" y="25242"/>
                </a:lnTo>
                <a:lnTo>
                  <a:pt x="53269" y="20653"/>
                </a:lnTo>
                <a:lnTo>
                  <a:pt x="67868" y="19062"/>
                </a:lnTo>
                <a:lnTo>
                  <a:pt x="119032" y="19062"/>
                </a:lnTo>
                <a:lnTo>
                  <a:pt x="110610" y="11022"/>
                </a:lnTo>
                <a:lnTo>
                  <a:pt x="91967" y="2861"/>
                </a:lnTo>
                <a:lnTo>
                  <a:pt x="67868" y="0"/>
                </a:lnTo>
                <a:close/>
              </a:path>
              <a:path w="137159" h="165100">
                <a:moveTo>
                  <a:pt x="119032" y="19062"/>
                </a:moveTo>
                <a:lnTo>
                  <a:pt x="67868" y="19062"/>
                </a:lnTo>
                <a:lnTo>
                  <a:pt x="82760" y="20839"/>
                </a:lnTo>
                <a:lnTo>
                  <a:pt x="94887" y="26033"/>
                </a:lnTo>
                <a:lnTo>
                  <a:pt x="104048" y="34327"/>
                </a:lnTo>
                <a:lnTo>
                  <a:pt x="110210" y="45554"/>
                </a:lnTo>
                <a:lnTo>
                  <a:pt x="132511" y="40703"/>
                </a:lnTo>
                <a:lnTo>
                  <a:pt x="124043" y="23847"/>
                </a:lnTo>
                <a:lnTo>
                  <a:pt x="119032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52" b="13411"/>
          <a:stretch/>
        </p:blipFill>
        <p:spPr bwMode="auto">
          <a:xfrm>
            <a:off x="913528" y="1654739"/>
            <a:ext cx="7106855" cy="314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23051" y="4841440"/>
            <a:ext cx="2664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E86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Losing Effectiveness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Cold calls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Direct mail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Printed brochures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Email marketing 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Speculative meetings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Advertising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200" y="4846670"/>
            <a:ext cx="28308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E86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Gaining Effectiveness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Real-time engagement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Relationship building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Authentic personal brand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Advocacy</a:t>
            </a:r>
          </a:p>
          <a:p>
            <a:pPr marL="285750" indent="-285750">
              <a:buClr>
                <a:srgbClr val="E86D1F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Right data, right time </a:t>
            </a:r>
          </a:p>
          <a:p>
            <a:r>
              <a:rPr lang="en-GB" sz="1400" dirty="0">
                <a:solidFill>
                  <a:srgbClr val="E86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solidFill>
                <a:srgbClr val="E86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NEW_whiteoaks_logo_4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1" y="0"/>
            <a:ext cx="1410659" cy="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0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1600" y="533400"/>
            <a:ext cx="6516216" cy="5904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3599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86D1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1417</Words>
  <Application>Microsoft Office PowerPoint</Application>
  <PresentationFormat>On-screen Show (4:3)</PresentationFormat>
  <Paragraphs>388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Office Theme</vt:lpstr>
      <vt:lpstr>Introduction to Social Selling September 2016</vt:lpstr>
      <vt:lpstr>Setting the Scene</vt:lpstr>
      <vt:lpstr>Companies are Changing</vt:lpstr>
      <vt:lpstr>Employees are Changing</vt:lpstr>
      <vt:lpstr>Customers are Changing</vt:lpstr>
      <vt:lpstr>Information is Changing</vt:lpstr>
      <vt:lpstr>Marketing is Changing</vt:lpstr>
      <vt:lpstr>Sales is Changing</vt:lpstr>
      <vt:lpstr>PowerPoint Presentation</vt:lpstr>
      <vt:lpstr>What is Social Selling?</vt:lpstr>
      <vt:lpstr>360PR: The Complete Perspective</vt:lpstr>
      <vt:lpstr>What is Social Selling?</vt:lpstr>
      <vt:lpstr>The Stats…</vt:lpstr>
      <vt:lpstr>Social Selling Journey</vt:lpstr>
      <vt:lpstr>PowerPoint Presentation</vt:lpstr>
      <vt:lpstr>Social Selling in Practice </vt:lpstr>
      <vt:lpstr>Case Study: Social Lead Generation </vt:lpstr>
      <vt:lpstr>Case Study: Digital by Default</vt:lpstr>
      <vt:lpstr>Twitter </vt:lpstr>
      <vt:lpstr>Twitter</vt:lpstr>
      <vt:lpstr>Social Selling – Triggers </vt:lpstr>
      <vt:lpstr>Twitter Lists</vt:lpstr>
      <vt:lpstr>LinkedIn </vt:lpstr>
      <vt:lpstr>LinkedIn</vt:lpstr>
      <vt:lpstr>Social Selling – Triggers </vt:lpstr>
      <vt:lpstr>LinkedIn Advanced Search</vt:lpstr>
      <vt:lpstr>Facebook </vt:lpstr>
      <vt:lpstr>Facebook</vt:lpstr>
      <vt:lpstr>Rules of Engagement </vt:lpstr>
      <vt:lpstr>Other Social Selling Tools </vt:lpstr>
      <vt:lpstr>Social Selling Journey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 PROGRAMME PROPOSAL Whiteoaks June 2016</dc:title>
  <dc:creator>Simon Moss</dc:creator>
  <cp:lastModifiedBy>James Kelliher</cp:lastModifiedBy>
  <cp:revision>106</cp:revision>
  <dcterms:created xsi:type="dcterms:W3CDTF">2016-07-13T09:52:13Z</dcterms:created>
  <dcterms:modified xsi:type="dcterms:W3CDTF">2016-09-27T15:42:31Z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2016-07-12T00:00:00Z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2016-07-13T00:00:00Z</vt:filetime>
  </property>
</Properties>
</file>